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35" r:id="rId3"/>
    <p:sldId id="336" r:id="rId4"/>
    <p:sldId id="372" r:id="rId5"/>
    <p:sldId id="373" r:id="rId6"/>
    <p:sldId id="374" r:id="rId7"/>
    <p:sldId id="375" r:id="rId8"/>
    <p:sldId id="378" r:id="rId9"/>
    <p:sldId id="379" r:id="rId10"/>
    <p:sldId id="383" r:id="rId11"/>
    <p:sldId id="382" r:id="rId12"/>
    <p:sldId id="384" r:id="rId13"/>
    <p:sldId id="380" r:id="rId14"/>
    <p:sldId id="386" r:id="rId15"/>
    <p:sldId id="387" r:id="rId16"/>
    <p:sldId id="388" r:id="rId17"/>
    <p:sldId id="385" r:id="rId18"/>
    <p:sldId id="389" r:id="rId19"/>
    <p:sldId id="381" r:id="rId20"/>
    <p:sldId id="377" r:id="rId21"/>
    <p:sldId id="390" r:id="rId22"/>
    <p:sldId id="337" r:id="rId23"/>
    <p:sldId id="348" r:id="rId24"/>
    <p:sldId id="356" r:id="rId25"/>
    <p:sldId id="338" r:id="rId26"/>
    <p:sldId id="341" r:id="rId27"/>
    <p:sldId id="343" r:id="rId28"/>
    <p:sldId id="345" r:id="rId29"/>
    <p:sldId id="344" r:id="rId30"/>
    <p:sldId id="342" r:id="rId31"/>
    <p:sldId id="340" r:id="rId32"/>
    <p:sldId id="347" r:id="rId33"/>
    <p:sldId id="353" r:id="rId34"/>
    <p:sldId id="354" r:id="rId35"/>
    <p:sldId id="355" r:id="rId36"/>
    <p:sldId id="357" r:id="rId37"/>
    <p:sldId id="349" r:id="rId38"/>
    <p:sldId id="358" r:id="rId39"/>
    <p:sldId id="359" r:id="rId40"/>
    <p:sldId id="350" r:id="rId41"/>
    <p:sldId id="360" r:id="rId42"/>
    <p:sldId id="364" r:id="rId43"/>
    <p:sldId id="361" r:id="rId44"/>
    <p:sldId id="351" r:id="rId45"/>
    <p:sldId id="362" r:id="rId46"/>
    <p:sldId id="346" r:id="rId47"/>
    <p:sldId id="352" r:id="rId48"/>
    <p:sldId id="371" r:id="rId49"/>
    <p:sldId id="365" r:id="rId50"/>
    <p:sldId id="391" r:id="rId51"/>
    <p:sldId id="392" r:id="rId52"/>
    <p:sldId id="369" r:id="rId53"/>
    <p:sldId id="37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4" autoAdjust="0"/>
    <p:restoredTop sz="94660"/>
  </p:normalViewPr>
  <p:slideViewPr>
    <p:cSldViewPr snapToGrid="0">
      <p:cViewPr>
        <p:scale>
          <a:sx n="100" d="100"/>
          <a:sy n="100" d="100"/>
        </p:scale>
        <p:origin x="-7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B875-A577-4D88-8B1F-9A4BE553AA99}" type="datetimeFigureOut">
              <a:rPr lang="zh-TW" altLang="en-US" smtClean="0"/>
              <a:t>2013/12/2</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090EE-20E5-4FD6-A9C7-7F531050CFBF}" type="slidenum">
              <a:rPr lang="zh-TW" altLang="en-US" smtClean="0"/>
              <a:t>‹#›</a:t>
            </a:fld>
            <a:endParaRPr lang="zh-TW" altLang="en-US"/>
          </a:p>
        </p:txBody>
      </p:sp>
    </p:spTree>
    <p:extLst>
      <p:ext uri="{BB962C8B-B14F-4D97-AF65-F5344CB8AC3E}">
        <p14:creationId xmlns:p14="http://schemas.microsoft.com/office/powerpoint/2010/main" val="248617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12/2/2013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12/2/2013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9.png"/><Relationship Id="rId4" Type="http://schemas.openxmlformats.org/officeDocument/2006/relationships/image" Target="../media/image810.png"/></Relationships>
</file>

<file path=ppt/slides/_rels/slide2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hyperlink" Target="http://en.wikipedia.org/wiki/Thermal_conductivity" TargetMode="External"/><Relationship Id="rId7" Type="http://schemas.openxmlformats.org/officeDocument/2006/relationships/image" Target="../media/image160.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 Id="rId9" Type="http://schemas.openxmlformats.org/officeDocument/2006/relationships/image" Target="../media/image180.png"/></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60.gif"/><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61.gif"/><Relationship Id="rId4" Type="http://schemas.openxmlformats.org/officeDocument/2006/relationships/hyperlink" Target="http://en.wikipedia.org/wiki/Coulomb_collis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400.png"/><Relationship Id="rId3" Type="http://schemas.openxmlformats.org/officeDocument/2006/relationships/image" Target="../media/image300.png"/><Relationship Id="rId7" Type="http://schemas.openxmlformats.org/officeDocument/2006/relationships/image" Target="../media/image340.png"/><Relationship Id="rId12" Type="http://schemas.openxmlformats.org/officeDocument/2006/relationships/image" Target="../media/image39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380.png"/><Relationship Id="rId5" Type="http://schemas.openxmlformats.org/officeDocument/2006/relationships/image" Target="../media/image320.png"/><Relationship Id="rId10" Type="http://schemas.openxmlformats.org/officeDocument/2006/relationships/image" Target="../media/image370.png"/><Relationship Id="rId4" Type="http://schemas.openxmlformats.org/officeDocument/2006/relationships/image" Target="../media/image310.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430.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66.gif"/><Relationship Id="rId7" Type="http://schemas.openxmlformats.org/officeDocument/2006/relationships/image" Target="../media/image51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 Id="rId9" Type="http://schemas.openxmlformats.org/officeDocument/2006/relationships/image" Target="../media/image530.png"/></Relationships>
</file>

<file path=ppt/slides/_rels/slide34.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hyperlink" Target="http://dx.doi.org/10.1098/rstl.1866.0013" TargetMode="External"/><Relationship Id="rId5" Type="http://schemas.openxmlformats.org/officeDocument/2006/relationships/image" Target="../media/image570.png"/><Relationship Id="rId4" Type="http://schemas.openxmlformats.org/officeDocument/2006/relationships/image" Target="../media/image560.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10.png"/><Relationship Id="rId4" Type="http://schemas.openxmlformats.org/officeDocument/2006/relationships/image" Target="../media/image600.png"/></Relationships>
</file>

<file path=ppt/slides/_rels/slide36.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30.png"/><Relationship Id="rId3" Type="http://schemas.openxmlformats.org/officeDocument/2006/relationships/image" Target="../media/image68.png"/><Relationship Id="rId7" Type="http://schemas.openxmlformats.org/officeDocument/2006/relationships/image" Target="../media/image720.png"/><Relationship Id="rId2" Type="http://schemas.openxmlformats.org/officeDocument/2006/relationships/image" Target="../media/image670.png"/><Relationship Id="rId1" Type="http://schemas.openxmlformats.org/officeDocument/2006/relationships/slideLayout" Target="../slideLayouts/slideLayout2.xml"/><Relationship Id="rId6" Type="http://schemas.openxmlformats.org/officeDocument/2006/relationships/image" Target="../media/image710.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0.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0.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a:t>Black Hole Astrophysics</a:t>
            </a:r>
            <a:br>
              <a:rPr lang="en-US" altLang="zh-TW" dirty="0"/>
            </a:br>
            <a:r>
              <a:rPr lang="en-US" altLang="zh-TW" dirty="0" smtClean="0"/>
              <a:t>Chapters</a:t>
            </a:r>
            <a:r>
              <a:rPr lang="zh-TW" altLang="en-US" dirty="0" smtClean="0"/>
              <a:t> </a:t>
            </a:r>
            <a:r>
              <a:rPr lang="en-US" altLang="zh-TW" smtClean="0"/>
              <a:t>9.3</a:t>
            </a:r>
            <a:endParaRPr lang="zh-TW" altLang="en-US" dirty="0"/>
          </a:p>
        </p:txBody>
      </p:sp>
      <p:sp>
        <p:nvSpPr>
          <p:cNvPr id="3" name="Subtitle 2"/>
          <p:cNvSpPr>
            <a:spLocks noGrp="1"/>
          </p:cNvSpPr>
          <p:nvPr>
            <p:ph type="subTitle" idx="1"/>
          </p:nvPr>
        </p:nvSpPr>
        <p:spPr/>
        <p:txBody>
          <a:bodyPr/>
          <a:lstStyle/>
          <a:p>
            <a:endParaRPr lang="zh-TW" altLang="en-US"/>
          </a:p>
        </p:txBody>
      </p:sp>
      <p:sp>
        <p:nvSpPr>
          <p:cNvPr id="4" name="TextBox 3"/>
          <p:cNvSpPr txBox="1"/>
          <p:nvPr/>
        </p:nvSpPr>
        <p:spPr>
          <a:xfrm>
            <a:off x="2920693" y="6488668"/>
            <a:ext cx="622330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All figures extracted from online sources of from the textbook.</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3733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highly relativistic case</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674913" y="1020595"/>
                <a:ext cx="7651669" cy="1495922"/>
              </a:xfrm>
              <a:prstGeom prst="rect">
                <a:avLst/>
              </a:prstGeom>
              <a:noFill/>
            </p:spPr>
            <p:txBody>
              <a:bodyPr wrap="square" rtlCol="0">
                <a:spAutoFit/>
              </a:bodyPr>
              <a:lstStyle/>
              <a:p>
                <a:r>
                  <a:rPr lang="en-US" altLang="zh-TW" dirty="0" smtClean="0">
                    <a:latin typeface="Cambria Math" pitchFamily="18" charset="0"/>
                    <a:ea typeface="Cambria Math" pitchFamily="18" charset="0"/>
                  </a:rPr>
                  <a:t>When the kinetic energy is much greater than the rest mass energy, it is mainly dominated by the pc term.</a:t>
                </a:r>
              </a:p>
              <a:p>
                <a:endParaRPr lang="en-US" altLang="zh-TW" dirty="0" smtClean="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r>
                            <m:rPr>
                              <m:sty m:val="p"/>
                            </m:rPr>
                            <a:rPr lang="zh-TW" altLang="en-US">
                              <a:latin typeface="Cambria Math"/>
                            </a:rPr>
                            <m:t>dp</m:t>
                          </m:r>
                        </m:den>
                      </m:f>
                      <m:r>
                        <a:rPr lang="en-US" altLang="zh-TW" i="1">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d>
                            </m:num>
                            <m:den>
                              <m:r>
                                <m:rPr>
                                  <m:sty m:val="p"/>
                                </m:rPr>
                                <a:rPr lang="zh-TW" altLang="en-US">
                                  <a:latin typeface="Cambria Math"/>
                                </a:rPr>
                                <m:t>kT</m:t>
                              </m:r>
                            </m:den>
                          </m:f>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a:latin typeface="Cambria Math"/>
                            </a:rPr>
                            <m:t>ⅇ</m:t>
                          </m:r>
                        </m:e>
                        <m:sup>
                          <m:r>
                            <a:rPr lang="zh-TW" altLang="en-US">
                              <a:latin typeface="Cambria Math"/>
                            </a:rPr>
                            <m:t>−</m:t>
                          </m:r>
                          <m:r>
                            <a:rPr lang="zh-TW" altLang="en-US" i="1">
                              <a:latin typeface="Cambria Math"/>
                            </a:rPr>
                            <m:t> </m:t>
                          </m:r>
                          <m:f>
                            <m:fPr>
                              <m:ctrlPr>
                                <a:rPr lang="zh-TW" altLang="en-US" i="1">
                                  <a:latin typeface="Cambria Math"/>
                                </a:rPr>
                              </m:ctrlPr>
                            </m:fPr>
                            <m:num>
                              <m:r>
                                <a:rPr lang="en-US" altLang="zh-TW" b="0" i="1" smtClean="0">
                                  <a:latin typeface="Cambria Math"/>
                                </a:rPr>
                                <m:t>𝑝𝑐</m:t>
                              </m:r>
                            </m:num>
                            <m:den>
                              <m:r>
                                <a:rPr lang="zh-TW" altLang="en-US">
                                  <a:latin typeface="Cambria Math"/>
                                </a:rPr>
                                <m:t>⁢</m:t>
                              </m:r>
                              <m:r>
                                <m:rPr>
                                  <m:sty m:val="p"/>
                                </m:rPr>
                                <a:rPr lang="zh-TW" altLang="en-US">
                                  <a:latin typeface="Cambria Math"/>
                                </a:rPr>
                                <m:t>kT</m:t>
                              </m:r>
                            </m:den>
                          </m:f>
                        </m:sup>
                      </m:sSup>
                    </m:oMath>
                  </m:oMathPara>
                </a14:m>
                <a:endParaRPr lang="zh-TW" altLang="en-US"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74913" y="1020595"/>
                <a:ext cx="7651669" cy="1495922"/>
              </a:xfrm>
              <a:prstGeom prst="rect">
                <a:avLst/>
              </a:prstGeom>
              <a:blipFill rotWithShape="1">
                <a:blip r:embed="rId2"/>
                <a:stretch>
                  <a:fillRect l="-717" t="-24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51257" y="2636097"/>
                <a:ext cx="8249395" cy="668901"/>
              </a:xfrm>
              <a:prstGeom prst="rect">
                <a:avLst/>
              </a:prstGeom>
              <a:noFill/>
            </p:spPr>
            <p:txBody>
              <a:bodyPr wrap="square" rtlCol="0">
                <a:spAutoFit/>
              </a:bodyPr>
              <a:lstStyle/>
              <a:p>
                <a:r>
                  <a:rPr lang="en-US" altLang="zh-TW" dirty="0" smtClean="0">
                    <a:latin typeface="Cambria Math" pitchFamily="18" charset="0"/>
                    <a:ea typeface="Cambria Math" pitchFamily="18" charset="0"/>
                  </a:rPr>
                  <a:t>Evaluating the internal energy and pressure, we find the very familiar formulas:</a:t>
                </a:r>
              </a:p>
              <a:p>
                <a:pPr algn="ctr"/>
                <a14:m>
                  <m:oMath xmlns:m="http://schemas.openxmlformats.org/officeDocument/2006/math">
                    <m:sSub>
                      <m:sSubPr>
                        <m:ctrlPr>
                          <a:rPr lang="zh-TW" altLang="en-US" i="1">
                            <a:latin typeface="Cambria Math"/>
                          </a:rPr>
                        </m:ctrlPr>
                      </m:sSubPr>
                      <m:e>
                        <m:r>
                          <a:rPr lang="zh-TW" altLang="en-US" i="1">
                            <a:latin typeface="Cambria Math"/>
                          </a:rPr>
                          <m:t>𝜀</m:t>
                        </m:r>
                      </m:e>
                      <m:sub>
                        <m:r>
                          <a:rPr lang="zh-TW" altLang="en-US" i="1">
                            <a:latin typeface="Cambria Math"/>
                          </a:rPr>
                          <m:t>𝑖</m:t>
                        </m:r>
                      </m:sub>
                    </m:sSub>
                    <m:r>
                      <a:rPr lang="zh-TW" altLang="en-US">
                        <a:latin typeface="Cambria Math"/>
                      </a:rPr>
                      <m:t>=</m:t>
                    </m:r>
                    <m:r>
                      <a:rPr lang="en-US" altLang="zh-TW" b="0" i="1" smtClean="0">
                        <a:latin typeface="Cambria Math"/>
                      </a:rPr>
                      <m:t>3</m:t>
                    </m:r>
                    <m:r>
                      <a:rPr lang="zh-TW" altLang="en-US">
                        <a:latin typeface="Cambria Math"/>
                      </a:rPr>
                      <m:t>⁢</m:t>
                    </m:r>
                    <m:r>
                      <m:rPr>
                        <m:sty m:val="p"/>
                      </m:rPr>
                      <a:rPr lang="zh-TW" altLang="en-US">
                        <a:latin typeface="Cambria Math"/>
                      </a:rPr>
                      <m:t>nkT</m:t>
                    </m:r>
                  </m:oMath>
                </a14:m>
                <a:r>
                  <a:rPr lang="zh-TW" altLang="en-US" dirty="0" smtClean="0"/>
                  <a:t> </a:t>
                </a:r>
                <a14:m>
                  <m:oMath xmlns:m="http://schemas.openxmlformats.org/officeDocument/2006/math">
                    <m:r>
                      <a:rPr lang="en-US" altLang="zh-TW" b="0" i="0" smtClean="0">
                        <a:latin typeface="Cambria Math"/>
                      </a:rPr>
                      <m:t> </m:t>
                    </m:r>
                    <m:sSub>
                      <m:sSubPr>
                        <m:ctrlPr>
                          <a:rPr lang="zh-TW" altLang="en-US" i="1">
                            <a:latin typeface="Cambria Math"/>
                          </a:rPr>
                        </m:ctrlPr>
                      </m:sSubPr>
                      <m:e>
                        <m:r>
                          <a:rPr lang="zh-TW" altLang="en-US">
                            <a:latin typeface="Cambria Math"/>
                          </a:rPr>
                          <m:t>𝓅</m:t>
                        </m:r>
                      </m:e>
                      <m:sub>
                        <m:r>
                          <a:rPr lang="en-US" altLang="zh-TW" b="0" i="1" smtClean="0">
                            <a:latin typeface="Cambria Math"/>
                          </a:rPr>
                          <m:t>𝑔</m:t>
                        </m:r>
                      </m:sub>
                    </m:sSub>
                    <m:r>
                      <a:rPr lang="zh-TW" altLang="en-US">
                        <a:latin typeface="Cambria Math"/>
                      </a:rPr>
                      <m:t>=</m:t>
                    </m:r>
                    <m:r>
                      <m:rPr>
                        <m:sty m:val="p"/>
                      </m:rPr>
                      <a:rPr lang="zh-TW" altLang="en-US">
                        <a:latin typeface="Cambria Math"/>
                      </a:rPr>
                      <m:t>nkT</m:t>
                    </m:r>
                  </m:oMath>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51257" y="2636097"/>
                <a:ext cx="8249395" cy="668901"/>
              </a:xfrm>
              <a:prstGeom prst="rect">
                <a:avLst/>
              </a:prstGeom>
              <a:blipFill rotWithShape="1">
                <a:blip r:embed="rId3"/>
                <a:stretch>
                  <a:fillRect l="-591" t="-5455" b="-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44932" y="3792509"/>
                <a:ext cx="3262560" cy="1059714"/>
              </a:xfrm>
              <a:prstGeom prst="rect">
                <a:avLst/>
              </a:prstGeom>
              <a:noFill/>
            </p:spPr>
            <p:txBody>
              <a:bodyPr wrap="none" rtlCol="0">
                <a:spAutoFit/>
              </a:bodyPr>
              <a:lstStyle/>
              <a:p>
                <a:r>
                  <a:rPr lang="en-US" altLang="zh-TW" dirty="0" smtClean="0"/>
                  <a:t>The </a:t>
                </a:r>
                <a:r>
                  <a:rPr lang="en-US" altLang="zh-TW" dirty="0" err="1" smtClean="0"/>
                  <a:t>adiabati</a:t>
                </a:r>
                <a:r>
                  <a:rPr lang="en-US" altLang="zh-TW" dirty="0"/>
                  <a:t>c</a:t>
                </a:r>
                <a:r>
                  <a:rPr lang="en-US" altLang="zh-TW" dirty="0" smtClean="0"/>
                  <a:t> index </a:t>
                </a:r>
                <a14:m>
                  <m:oMath xmlns:m="http://schemas.openxmlformats.org/officeDocument/2006/math">
                    <m:r>
                      <a:rPr lang="zh-TW" altLang="en-US" i="1">
                        <a:latin typeface="Cambria Math"/>
                      </a:rPr>
                      <m:t>𝛤</m:t>
                    </m:r>
                    <m:r>
                      <a:rPr lang="zh-TW" altLang="en-US">
                        <a:latin typeface="Cambria Math"/>
                      </a:rPr>
                      <m:t>=</m:t>
                    </m:r>
                    <m:f>
                      <m:fPr>
                        <m:ctrlPr>
                          <a:rPr lang="zh-TW" altLang="en-US" i="1">
                            <a:latin typeface="Cambria Math"/>
                          </a:rPr>
                        </m:ctrlPr>
                      </m:fPr>
                      <m:num>
                        <m:r>
                          <a:rPr lang="en-US" altLang="zh-TW" b="0" i="0" smtClean="0">
                            <a:latin typeface="Cambria Math"/>
                          </a:rPr>
                          <m:t>4</m:t>
                        </m:r>
                      </m:num>
                      <m:den>
                        <m:r>
                          <a:rPr lang="zh-TW" altLang="en-US">
                            <a:latin typeface="Cambria Math"/>
                          </a:rPr>
                          <m:t>3</m:t>
                        </m:r>
                      </m:den>
                    </m:f>
                  </m:oMath>
                </a14:m>
                <a:endParaRPr lang="en-US" altLang="zh-TW" dirty="0" smtClean="0"/>
              </a:p>
              <a:p>
                <a:r>
                  <a:rPr lang="en-US" altLang="zh-TW" dirty="0" smtClean="0"/>
                  <a:t>The </a:t>
                </a:r>
                <a:r>
                  <a:rPr lang="en-US" altLang="zh-TW" dirty="0" err="1" smtClean="0"/>
                  <a:t>polytropic</a:t>
                </a:r>
                <a:r>
                  <a:rPr lang="en-US" altLang="zh-TW" dirty="0" smtClean="0"/>
                  <a:t> index </a:t>
                </a:r>
                <a14:m>
                  <m:oMath xmlns:m="http://schemas.openxmlformats.org/officeDocument/2006/math">
                    <m:r>
                      <a:rPr lang="zh-TW" altLang="en-US" i="1">
                        <a:latin typeface="Cambria Math"/>
                      </a:rPr>
                      <m:t>𝑛</m:t>
                    </m:r>
                    <m:r>
                      <a:rPr lang="zh-TW" altLang="en-US">
                        <a:latin typeface="Cambria Math"/>
                      </a:rPr>
                      <m:t>=</m:t>
                    </m:r>
                    <m:r>
                      <a:rPr lang="en-US" altLang="zh-TW" b="0" i="1" smtClean="0">
                        <a:latin typeface="Cambria Math"/>
                      </a:rPr>
                      <m:t>3</m:t>
                    </m:r>
                  </m:oMath>
                </a14:m>
                <a:endParaRPr lang="zh-TW" altLang="en-US" dirty="0"/>
              </a:p>
              <a:p>
                <a:r>
                  <a:rPr lang="en-US" altLang="zh-TW" dirty="0" smtClean="0"/>
                  <a:t>Specific heats </a:t>
                </a:r>
                <a14:m>
                  <m:oMath xmlns:m="http://schemas.openxmlformats.org/officeDocument/2006/math">
                    <m:sSub>
                      <m:sSubPr>
                        <m:ctrlPr>
                          <a:rPr lang="zh-TW" altLang="en-US" i="1">
                            <a:latin typeface="Cambria Math"/>
                          </a:rPr>
                        </m:ctrlPr>
                      </m:sSubPr>
                      <m:e>
                        <m:r>
                          <a:rPr lang="zh-TW" altLang="en-US" i="1">
                            <a:latin typeface="Cambria Math"/>
                          </a:rPr>
                          <m:t>𝐶</m:t>
                        </m:r>
                      </m:e>
                      <m:sub>
                        <m:r>
                          <a:rPr lang="zh-TW" altLang="en-US" i="1">
                            <a:latin typeface="Cambria Math"/>
                          </a:rPr>
                          <m:t>𝑝</m:t>
                        </m:r>
                      </m:sub>
                    </m:sSub>
                    <m:r>
                      <a:rPr lang="zh-TW" altLang="en-US">
                        <a:latin typeface="Cambria Math"/>
                      </a:rPr>
                      <m:t>=</m:t>
                    </m:r>
                    <m:r>
                      <a:rPr lang="en-US" altLang="zh-TW" b="0" i="1" smtClean="0">
                        <a:latin typeface="Cambria Math"/>
                      </a:rPr>
                      <m:t>4</m:t>
                    </m:r>
                    <m:r>
                      <a:rPr lang="zh-TW" altLang="en-US">
                        <a:latin typeface="Cambria Math"/>
                      </a:rPr>
                      <m:t>⁢</m:t>
                    </m:r>
                    <m:r>
                      <a:rPr lang="zh-TW" altLang="en-US" i="1">
                        <a:latin typeface="Cambria Math"/>
                      </a:rPr>
                      <m:t>𝑅</m:t>
                    </m:r>
                    <m:r>
                      <a:rPr lang="en-US" altLang="zh-TW" b="0" i="1" smtClean="0">
                        <a:latin typeface="Cambria Math"/>
                      </a:rPr>
                      <m:t>  </m:t>
                    </m:r>
                    <m:sSub>
                      <m:sSubPr>
                        <m:ctrlPr>
                          <a:rPr lang="zh-TW" altLang="en-US" i="1">
                            <a:latin typeface="Cambria Math"/>
                          </a:rPr>
                        </m:ctrlPr>
                      </m:sSubPr>
                      <m:e>
                        <m:r>
                          <a:rPr lang="zh-TW" altLang="en-US" i="1">
                            <a:latin typeface="Cambria Math"/>
                          </a:rPr>
                          <m:t>𝐶</m:t>
                        </m:r>
                      </m:e>
                      <m:sub>
                        <m:r>
                          <a:rPr lang="zh-TW" altLang="en-US" i="1">
                            <a:latin typeface="Cambria Math"/>
                          </a:rPr>
                          <m:t>𝑣</m:t>
                        </m:r>
                      </m:sub>
                    </m:sSub>
                    <m:r>
                      <a:rPr lang="zh-TW" altLang="en-US">
                        <a:latin typeface="Cambria Math"/>
                      </a:rPr>
                      <m:t>=</m:t>
                    </m:r>
                    <m:r>
                      <a:rPr lang="en-US" altLang="zh-TW" b="0" i="1" smtClean="0">
                        <a:latin typeface="Cambria Math"/>
                      </a:rPr>
                      <m:t>3</m:t>
                    </m:r>
                    <m:r>
                      <a:rPr lang="zh-TW" altLang="en-US">
                        <a:latin typeface="Cambria Math"/>
                      </a:rPr>
                      <m:t>⁢</m:t>
                    </m:r>
                    <m:r>
                      <a:rPr lang="zh-TW" altLang="en-US" i="1">
                        <a:latin typeface="Cambria Math"/>
                      </a:rPr>
                      <m:t>𝑅</m:t>
                    </m:r>
                  </m:oMath>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244932" y="3792509"/>
                <a:ext cx="3262560" cy="1059714"/>
              </a:xfrm>
              <a:prstGeom prst="rect">
                <a:avLst/>
              </a:prstGeom>
              <a:blipFill rotWithShape="1">
                <a:blip r:embed="rId4"/>
                <a:stretch>
                  <a:fillRect l="-1493" b="-6322"/>
                </a:stretch>
              </a:blipFill>
            </p:spPr>
            <p:txBody>
              <a:bodyPr/>
              <a:lstStyle/>
              <a:p>
                <a:r>
                  <a:rPr lang="zh-TW" altLang="en-US">
                    <a:noFill/>
                  </a:rPr>
                  <a:t> </a:t>
                </a:r>
              </a:p>
            </p:txBody>
          </p:sp>
        </mc:Fallback>
      </mc:AlternateContent>
      <p:sp>
        <p:nvSpPr>
          <p:cNvPr id="6" name="TextBox 5"/>
          <p:cNvSpPr txBox="1"/>
          <p:nvPr/>
        </p:nvSpPr>
        <p:spPr>
          <a:xfrm>
            <a:off x="4975758" y="5161717"/>
            <a:ext cx="3949342"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As we would expect, this will turn out to be very much the same as photons since photons have rest mass and their energies are only kinetic.</a:t>
            </a:r>
            <a:endParaRPr lang="zh-TW" altLang="en-US" dirty="0" smtClean="0">
              <a:latin typeface="Cambria Math" pitchFamily="18" charset="0"/>
              <a:ea typeface="Cambria Math" pitchFamily="18" charset="0"/>
            </a:endParaRPr>
          </a:p>
        </p:txBody>
      </p:sp>
      <p:grpSp>
        <p:nvGrpSpPr>
          <p:cNvPr id="7" name="Group 6"/>
          <p:cNvGrpSpPr/>
          <p:nvPr/>
        </p:nvGrpSpPr>
        <p:grpSpPr>
          <a:xfrm>
            <a:off x="364205" y="3569037"/>
            <a:ext cx="4405746" cy="3233543"/>
            <a:chOff x="332509" y="3452959"/>
            <a:chExt cx="4405746" cy="3233543"/>
          </a:xfrm>
        </p:grpSpPr>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09" y="3452959"/>
              <a:ext cx="4405746" cy="323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Rectangle 8"/>
                <p:cNvSpPr/>
                <p:nvPr/>
              </p:nvSpPr>
              <p:spPr>
                <a:xfrm>
                  <a:off x="882633" y="3793515"/>
                  <a:ext cx="1668597" cy="5732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𝑝</m:t>
                            </m:r>
                          </m:e>
                          <m:sup>
                            <m:r>
                              <a:rPr lang="zh-TW" altLang="en-US">
                                <a:latin typeface="Cambria Math"/>
                              </a:rPr>
                              <m:t>2</m:t>
                            </m:r>
                          </m:sup>
                        </m:sSup>
                        <m:sSup>
                          <m:sSupPr>
                            <m:ctrlPr>
                              <a:rPr lang="zh-TW" altLang="en-US" i="1">
                                <a:latin typeface="Cambria Math"/>
                              </a:rPr>
                            </m:ctrlPr>
                          </m:sSupPr>
                          <m:e>
                            <m:r>
                              <a:rPr lang="zh-TW" altLang="en-US">
                                <a:latin typeface="Cambria Math"/>
                              </a:rPr>
                              <m:t>ⅇ</m:t>
                            </m:r>
                          </m:e>
                          <m:sup>
                            <m:r>
                              <a:rPr lang="zh-TW" altLang="en-US">
                                <a:latin typeface="Cambria Math"/>
                              </a:rPr>
                              <m:t>−</m:t>
                            </m:r>
                            <m:f>
                              <m:fPr>
                                <m:ctrlPr>
                                  <a:rPr lang="zh-TW" altLang="en-US" i="1">
                                    <a:latin typeface="Cambria Math"/>
                                  </a:rPr>
                                </m:ctrlPr>
                              </m:fPr>
                              <m:num>
                                <m:rad>
                                  <m:radPr>
                                    <m:degHide m:val="on"/>
                                    <m:ctrlPr>
                                      <a:rPr lang="zh-TW" altLang="en-US" i="1">
                                        <a:latin typeface="Cambria Math"/>
                                      </a:rPr>
                                    </m:ctrlPr>
                                  </m:radPr>
                                  <m:deg/>
                                  <m:e>
                                    <m:sSup>
                                      <m:sSupPr>
                                        <m:ctrlPr>
                                          <a:rPr lang="zh-TW" altLang="en-US" i="1">
                                            <a:latin typeface="Cambria Math"/>
                                          </a:rPr>
                                        </m:ctrlPr>
                                      </m:sSupPr>
                                      <m:e>
                                        <m:r>
                                          <a:rPr lang="zh-TW" altLang="en-US" i="1">
                                            <a:latin typeface="Cambria Math"/>
                                          </a:rPr>
                                          <m:t>𝑚</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2</m:t>
                                        </m:r>
                                      </m:sup>
                                    </m:sSup>
                                  </m:e>
                                </m:rad>
                                <m:r>
                                  <a:rPr lang="zh-TW" altLang="en-US">
                                    <a:latin typeface="Cambria Math"/>
                                  </a:rPr>
                                  <m:t>−</m:t>
                                </m:r>
                                <m:r>
                                  <a:rPr lang="zh-TW" altLang="en-US" i="1">
                                    <a:latin typeface="Cambria Math"/>
                                  </a:rPr>
                                  <m:t>𝑚</m:t>
                                </m:r>
                              </m:num>
                              <m:den>
                                <m:r>
                                  <a:rPr lang="zh-TW" altLang="en-US" i="1">
                                    <a:latin typeface="Cambria Math"/>
                                  </a:rPr>
                                  <m:t>𝑇</m:t>
                                </m:r>
                              </m:den>
                            </m:f>
                          </m:sup>
                        </m:sSup>
                      </m:oMath>
                    </m:oMathPara>
                  </a14:m>
                  <a:endParaRPr lang="zh-TW"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882633" y="3793515"/>
                  <a:ext cx="1668597" cy="573298"/>
                </a:xfrm>
                <a:prstGeom prst="rect">
                  <a:avLst/>
                </a:prstGeom>
                <a:blipFill rotWithShape="1">
                  <a:blip r:embed="rId6"/>
                  <a:stretch>
                    <a:fillRect/>
                  </a:stretch>
                </a:blipFill>
              </p:spPr>
              <p:txBody>
                <a:bodyPr/>
                <a:lstStyle/>
                <a:p>
                  <a:r>
                    <a:rPr lang="zh-TW" altLang="en-US">
                      <a:noFill/>
                    </a:rPr>
                    <a:t> </a:t>
                  </a:r>
                </a:p>
              </p:txBody>
            </p:sp>
          </mc:Fallback>
        </mc:AlternateContent>
        <p:sp>
          <p:nvSpPr>
            <p:cNvPr id="10" name="TextBox 9"/>
            <p:cNvSpPr txBox="1"/>
            <p:nvPr/>
          </p:nvSpPr>
          <p:spPr>
            <a:xfrm>
              <a:off x="3226301" y="3710832"/>
              <a:ext cx="93006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m=100</a:t>
              </a:r>
              <a:endParaRPr lang="zh-TW" altLang="en-US" dirty="0" smtClean="0">
                <a:latin typeface="Cambria Math" pitchFamily="18" charset="0"/>
                <a:ea typeface="Cambria Math" pitchFamily="18" charset="0"/>
              </a:endParaRPr>
            </a:p>
          </p:txBody>
        </p:sp>
        <p:sp>
          <p:nvSpPr>
            <p:cNvPr id="11" name="TextBox 10"/>
            <p:cNvSpPr txBox="1"/>
            <p:nvPr/>
          </p:nvSpPr>
          <p:spPr>
            <a:xfrm>
              <a:off x="2687783" y="4736145"/>
              <a:ext cx="67839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m=1</a:t>
              </a:r>
              <a:endParaRPr lang="zh-TW" altLang="en-US" dirty="0" smtClean="0">
                <a:latin typeface="Cambria Math" pitchFamily="18" charset="0"/>
                <a:ea typeface="Cambria Math" pitchFamily="18" charset="0"/>
              </a:endParaRPr>
            </a:p>
          </p:txBody>
        </p:sp>
        <p:sp>
          <p:nvSpPr>
            <p:cNvPr id="12" name="TextBox 11"/>
            <p:cNvSpPr txBox="1"/>
            <p:nvPr/>
          </p:nvSpPr>
          <p:spPr>
            <a:xfrm>
              <a:off x="1716931" y="5276472"/>
              <a:ext cx="123944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m=0.0001</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87230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ea typeface="Cambria Math" panose="02040503050406030204" pitchFamily="18" charset="0"/>
              </a:rPr>
              <a:t>Photon Gas: Hot Bosons (</a:t>
            </a:r>
            <a:r>
              <a:rPr lang="en-US" altLang="zh-TW" dirty="0" err="1" smtClean="0">
                <a:ea typeface="Cambria Math" panose="02040503050406030204" pitchFamily="18" charset="0"/>
              </a:rPr>
              <a:t>Ch</a:t>
            </a:r>
            <a:r>
              <a:rPr lang="en-US" altLang="zh-TW" dirty="0" smtClean="0">
                <a:ea typeface="Cambria Math" panose="02040503050406030204" pitchFamily="18" charset="0"/>
              </a:rPr>
              <a:t> 9.3.1.3)</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454561" y="1087900"/>
                <a:ext cx="8376173" cy="1248740"/>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Taking the distribution for photons and using the fact that </a:t>
                </a:r>
                <a14:m>
                  <m:oMath xmlns:m="http://schemas.openxmlformats.org/officeDocument/2006/math">
                    <m:sSub>
                      <m:sSubPr>
                        <m:ctrlPr>
                          <a:rPr lang="zh-TW" altLang="en-US" i="1">
                            <a:latin typeface="Cambria Math"/>
                          </a:rPr>
                        </m:ctrlPr>
                      </m:sSubPr>
                      <m:e>
                        <m:r>
                          <m:rPr>
                            <m:sty m:val="p"/>
                          </m:rPr>
                          <a:rPr lang="zh-TW" altLang="en-US" i="0">
                            <a:latin typeface="Cambria Math" panose="02040503050406030204" pitchFamily="18" charset="0"/>
                          </a:rPr>
                          <m:t>ε</m:t>
                        </m:r>
                      </m:e>
                      <m:sub>
                        <m:r>
                          <m:rPr>
                            <m:sty m:val="p"/>
                          </m:rPr>
                          <a:rPr lang="zh-TW" altLang="en-US" i="0">
                            <a:latin typeface="Cambria Math" panose="02040503050406030204" pitchFamily="18" charset="0"/>
                          </a:rPr>
                          <m:t>K</m:t>
                        </m:r>
                      </m:sub>
                    </m:sSub>
                    <m:r>
                      <a:rPr lang="zh-TW" altLang="en-US" i="0">
                        <a:latin typeface="Cambria Math" panose="02040503050406030204" pitchFamily="18" charset="0"/>
                      </a:rPr>
                      <m:t>=</m:t>
                    </m:r>
                    <m:r>
                      <m:rPr>
                        <m:sty m:val="p"/>
                      </m:rPr>
                      <a:rPr lang="zh-TW" altLang="en-US" i="0">
                        <a:latin typeface="Cambria Math" panose="02040503050406030204" pitchFamily="18" charset="0"/>
                      </a:rPr>
                      <m:t>ε</m:t>
                    </m:r>
                    <m:r>
                      <a:rPr lang="zh-TW" altLang="en-US" i="0">
                        <a:latin typeface="Cambria Math" panose="02040503050406030204" pitchFamily="18" charset="0"/>
                      </a:rPr>
                      <m:t>=</m:t>
                    </m:r>
                    <m:r>
                      <m:rPr>
                        <m:sty m:val="p"/>
                      </m:rPr>
                      <a:rPr lang="zh-TW" altLang="en-US" i="0">
                        <a:latin typeface="Cambria Math" panose="02040503050406030204" pitchFamily="18" charset="0"/>
                      </a:rPr>
                      <m:t>pc</m:t>
                    </m:r>
                    <m:r>
                      <a:rPr lang="zh-TW" altLang="en-US" i="0">
                        <a:latin typeface="Cambria Math" panose="02040503050406030204" pitchFamily="18" charset="0"/>
                      </a:rPr>
                      <m:t>=</m:t>
                    </m:r>
                    <m:r>
                      <m:rPr>
                        <m:sty m:val="p"/>
                      </m:rPr>
                      <a:rPr lang="zh-TW" altLang="en-US" i="0">
                        <a:latin typeface="Cambria Math" panose="02040503050406030204" pitchFamily="18" charset="0"/>
                      </a:rPr>
                      <m:t>hν</m:t>
                    </m:r>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and </a:t>
                </a:r>
                <a14:m>
                  <m:oMath xmlns:m="http://schemas.openxmlformats.org/officeDocument/2006/math">
                    <m:sSub>
                      <m:sSubPr>
                        <m:ctrlPr>
                          <a:rPr lang="zh-TW" altLang="en-US" i="1">
                            <a:latin typeface="Cambria Math"/>
                          </a:rPr>
                        </m:ctrlPr>
                      </m:sSubPr>
                      <m:e>
                        <m:r>
                          <m:rPr>
                            <m:sty m:val="p"/>
                          </m:rPr>
                          <a:rPr lang="zh-TW" altLang="en-US" i="0">
                            <a:latin typeface="Cambria Math" panose="02040503050406030204" pitchFamily="18" charset="0"/>
                          </a:rPr>
                          <m:t>g</m:t>
                        </m:r>
                      </m:e>
                      <m:sub>
                        <m:r>
                          <m:rPr>
                            <m:sty m:val="p"/>
                          </m:rPr>
                          <a:rPr lang="zh-TW" altLang="en-US" i="0">
                            <a:latin typeface="Cambria Math" panose="02040503050406030204" pitchFamily="18" charset="0"/>
                          </a:rPr>
                          <m:t>s</m:t>
                        </m:r>
                      </m:sub>
                    </m:sSub>
                    <m:r>
                      <a:rPr lang="en-US" altLang="zh-TW" b="0" i="0" smtClean="0">
                        <a:latin typeface="Cambria Math" panose="02040503050406030204" pitchFamily="18" charset="0"/>
                        <a:ea typeface="Cambria Math" panose="02040503050406030204" pitchFamily="18" charset="0"/>
                      </a:rPr>
                      <m:t>=2</m:t>
                    </m:r>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for two polarization states</a:t>
                </a:r>
                <a:r>
                  <a:rPr lang="en-US" altLang="zh-TW" dirty="0" smtClean="0">
                    <a:latin typeface="Cambria Math" panose="02040503050406030204" pitchFamily="18" charset="0"/>
                    <a:ea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m:rPr>
                              <m:sty m:val="p"/>
                            </m:rPr>
                            <a:rPr lang="zh-TW" altLang="en-US">
                              <a:latin typeface="Cambria Math" panose="02040503050406030204" pitchFamily="18" charset="0"/>
                            </a:rPr>
                            <m:t>dn</m:t>
                          </m:r>
                        </m:num>
                        <m:den>
                          <m:r>
                            <m:rPr>
                              <m:sty m:val="p"/>
                            </m:rPr>
                            <a:rPr lang="zh-TW" altLang="en-US">
                              <a:latin typeface="Cambria Math" panose="02040503050406030204" pitchFamily="18" charset="0"/>
                            </a:rPr>
                            <m:t>dp</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𝑔</m:t>
                              </m:r>
                            </m:e>
                            <m:sub>
                              <m:r>
                                <a:rPr lang="zh-TW" altLang="en-US" i="1">
                                  <a:latin typeface="Cambria Math" panose="02040503050406030204" pitchFamily="18" charset="0"/>
                                </a:rPr>
                                <m:t>𝑠</m:t>
                              </m:r>
                            </m:sub>
                          </m:sSub>
                        </m:num>
                        <m:den>
                          <m:sSup>
                            <m:sSupPr>
                              <m:ctrlPr>
                                <a:rPr lang="zh-TW" altLang="en-US" i="1">
                                  <a:latin typeface="Cambria Math"/>
                                </a:rPr>
                              </m:ctrlPr>
                            </m:sSupPr>
                            <m:e>
                              <m:r>
                                <a:rPr lang="zh-TW" altLang="en-US" i="1">
                                  <a:latin typeface="Cambria Math" panose="02040503050406030204" pitchFamily="18" charset="0"/>
                                </a:rPr>
                                <m:t>h</m:t>
                              </m:r>
                            </m:e>
                            <m:sup>
                              <m:r>
                                <a:rPr lang="zh-TW" altLang="en-US">
                                  <a:latin typeface="Cambria Math" panose="02040503050406030204" pitchFamily="18" charset="0"/>
                                </a:rPr>
                                <m:t>3</m:t>
                              </m:r>
                            </m:sup>
                          </m:sSup>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𝑝</m:t>
                              </m:r>
                            </m:e>
                            <m:sup>
                              <m:r>
                                <a:rPr lang="zh-TW" altLang="en-US">
                                  <a:latin typeface="Cambria Math" panose="02040503050406030204" pitchFamily="18" charset="0"/>
                                </a:rPr>
                                <m:t>2</m:t>
                              </m:r>
                            </m:sup>
                          </m:sSup>
                        </m:num>
                        <m:den>
                          <m:sSup>
                            <m:sSupPr>
                              <m:ctrlPr>
                                <a:rPr lang="zh-TW" altLang="en-US" i="1">
                                  <a:latin typeface="Cambria Math"/>
                                </a:rPr>
                              </m:ctrlPr>
                            </m:sSupPr>
                            <m:e>
                              <m:r>
                                <a:rPr lang="zh-TW" altLang="en-US">
                                  <a:latin typeface="Cambria Math" panose="02040503050406030204" pitchFamily="18" charset="0"/>
                                </a:rPr>
                                <m:t>ⅇ</m:t>
                              </m:r>
                            </m:e>
                            <m:sup>
                              <m:f>
                                <m:fPr>
                                  <m:type m:val="lin"/>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𝜀</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𝑝</m:t>
                                          </m:r>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𝜇</m:t>
                                          </m:r>
                                        </m:e>
                                        <m:sub>
                                          <m:r>
                                            <m:rPr>
                                              <m:sty m:val="p"/>
                                            </m:rPr>
                                            <a:rPr lang="zh-TW" altLang="en-US">
                                              <a:latin typeface="Cambria Math" panose="02040503050406030204" pitchFamily="18" charset="0"/>
                                            </a:rPr>
                                            <m:t>chem</m:t>
                                          </m:r>
                                        </m:sub>
                                      </m:sSub>
                                    </m:e>
                                  </m:d>
                                </m:num>
                                <m:den>
                                  <m:r>
                                    <m:rPr>
                                      <m:sty m:val="p"/>
                                    </m:rPr>
                                    <a:rPr lang="zh-TW" altLang="en-US">
                                      <a:latin typeface="Cambria Math" panose="02040503050406030204" pitchFamily="18" charset="0"/>
                                    </a:rPr>
                                    <m:t>kT</m:t>
                                  </m:r>
                                </m:den>
                              </m:f>
                            </m:sup>
                          </m:sSup>
                          <m:r>
                            <a:rPr lang="zh-TW" altLang="en-US">
                              <a:latin typeface="Cambria Math" panose="02040503050406030204" pitchFamily="18" charset="0"/>
                            </a:rPr>
                            <m:t>−1</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8⁢</m:t>
                          </m:r>
                          <m:r>
                            <a:rPr lang="zh-TW" altLang="en-US" i="1">
                              <a:latin typeface="Cambria Math" panose="02040503050406030204" pitchFamily="18" charset="0"/>
                            </a:rPr>
                            <m:t>𝜋</m:t>
                          </m:r>
                        </m:num>
                        <m:den>
                          <m:sSup>
                            <m:sSupPr>
                              <m:ctrlPr>
                                <a:rPr lang="zh-TW" altLang="en-US" i="1">
                                  <a:latin typeface="Cambria Math"/>
                                </a:rPr>
                              </m:ctrlPr>
                            </m:sSupPr>
                            <m:e>
                              <m:r>
                                <a:rPr lang="zh-TW" altLang="en-US" i="1">
                                  <a:latin typeface="Cambria Math" panose="02040503050406030204" pitchFamily="18" charset="0"/>
                                </a:rPr>
                                <m:t>h</m:t>
                              </m:r>
                            </m:e>
                            <m:sup>
                              <m:r>
                                <a:rPr lang="zh-TW" altLang="en-US">
                                  <a:latin typeface="Cambria Math" panose="02040503050406030204" pitchFamily="18" charset="0"/>
                                </a:rPr>
                                <m:t>3</m:t>
                              </m:r>
                            </m:sup>
                          </m:sSup>
                        </m:den>
                      </m:f>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a:rPr lang="zh-TW" altLang="en-US" i="1">
                                  <a:latin typeface="Cambria Math" panose="02040503050406030204" pitchFamily="18" charset="0"/>
                                </a:rPr>
                                <m:t>𝑝</m:t>
                              </m:r>
                            </m:e>
                            <m:sup>
                              <m:r>
                                <a:rPr lang="zh-TW" altLang="en-US">
                                  <a:latin typeface="Cambria Math" panose="02040503050406030204" pitchFamily="18" charset="0"/>
                                </a:rPr>
                                <m:t>2</m:t>
                              </m:r>
                            </m:sup>
                          </m:sSup>
                        </m:num>
                        <m:den>
                          <m:sSup>
                            <m:sSupPr>
                              <m:ctrlPr>
                                <a:rPr lang="zh-TW" altLang="en-US" i="1">
                                  <a:latin typeface="Cambria Math"/>
                                </a:rPr>
                              </m:ctrlPr>
                            </m:sSupPr>
                            <m:e>
                              <m:r>
                                <a:rPr lang="zh-TW" altLang="en-US">
                                  <a:latin typeface="Cambria Math" panose="02040503050406030204" pitchFamily="18" charset="0"/>
                                </a:rPr>
                                <m:t>ⅇ</m:t>
                              </m:r>
                            </m:e>
                            <m:sup>
                              <m:f>
                                <m:fPr>
                                  <m:type m:val="lin"/>
                                  <m:ctrlPr>
                                    <a:rPr lang="zh-TW" altLang="en-US" i="1">
                                      <a:latin typeface="Cambria Math"/>
                                    </a:rPr>
                                  </m:ctrlPr>
                                </m:fPr>
                                <m:num>
                                  <m:r>
                                    <m:rPr>
                                      <m:sty m:val="p"/>
                                    </m:rPr>
                                    <a:rPr lang="zh-TW" altLang="en-US">
                                      <a:latin typeface="Cambria Math" panose="02040503050406030204" pitchFamily="18" charset="0"/>
                                    </a:rPr>
                                    <m:t>pc</m:t>
                                  </m:r>
                                </m:num>
                                <m:den>
                                  <m:r>
                                    <m:rPr>
                                      <m:sty m:val="p"/>
                                    </m:rPr>
                                    <a:rPr lang="zh-TW" altLang="en-US">
                                      <a:latin typeface="Cambria Math" panose="02040503050406030204" pitchFamily="18" charset="0"/>
                                    </a:rPr>
                                    <m:t>kT</m:t>
                                  </m:r>
                                </m:den>
                              </m:f>
                            </m:sup>
                          </m:sSup>
                          <m:r>
                            <a:rPr lang="zh-TW" altLang="en-US">
                              <a:latin typeface="Cambria Math" panose="02040503050406030204" pitchFamily="18" charset="0"/>
                            </a:rPr>
                            <m:t>−1</m:t>
                          </m:r>
                        </m:den>
                      </m:f>
                    </m:oMath>
                  </m:oMathPara>
                </a14:m>
                <a:endParaRPr lang="en-US" altLang="zh-TW" dirty="0" smtClean="0">
                  <a:latin typeface="Cambria Math" panose="02040503050406030204" pitchFamily="18" charset="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4561" y="1087900"/>
                <a:ext cx="8376173" cy="1248740"/>
              </a:xfrm>
              <a:prstGeom prst="rect">
                <a:avLst/>
              </a:prstGeom>
              <a:blipFill rotWithShape="1">
                <a:blip r:embed="rId2"/>
                <a:stretch>
                  <a:fillRect l="-655" t="-29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4561" y="2443418"/>
                <a:ext cx="8376173" cy="1212448"/>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If we look at the spectral energy distribution, we see that it should be very familiar</a:t>
                </a:r>
              </a:p>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𝜀</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dn</m:t>
                          </m:r>
                        </m:num>
                        <m:den>
                          <m:r>
                            <m:rPr>
                              <m:sty m:val="p"/>
                            </m:rPr>
                            <a:rPr lang="zh-TW" altLang="en-US">
                              <a:latin typeface="Cambria Math" panose="02040503050406030204" pitchFamily="18" charset="0"/>
                            </a:rPr>
                            <m:t>dν</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8⁢</m:t>
                          </m:r>
                          <m:r>
                            <a:rPr lang="zh-TW" altLang="en-US" i="1">
                              <a:latin typeface="Cambria Math" panose="02040503050406030204" pitchFamily="18" charset="0"/>
                            </a:rPr>
                            <m:t>𝜋</m:t>
                          </m:r>
                          <m:r>
                            <a:rPr lang="zh-TW" altLang="en-US">
                              <a:latin typeface="Cambria Math" panose="02040503050406030204" pitchFamily="18" charset="0"/>
                            </a:rPr>
                            <m:t>⁢</m:t>
                          </m:r>
                          <m:r>
                            <m:rPr>
                              <m:sty m:val="p"/>
                            </m:rPr>
                            <a:rPr lang="zh-TW" altLang="en-US">
                              <a:latin typeface="Cambria Math" panose="02040503050406030204" pitchFamily="18" charset="0"/>
                            </a:rPr>
                            <m:t>hν</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3</m:t>
                              </m:r>
                            </m:sup>
                          </m:sSup>
                        </m:den>
                      </m:f>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a:rPr lang="zh-TW" altLang="en-US" i="1">
                                  <a:latin typeface="Cambria Math" panose="02040503050406030204" pitchFamily="18" charset="0"/>
                                </a:rPr>
                                <m:t>𝜈</m:t>
                              </m:r>
                            </m:e>
                            <m:sup>
                              <m:r>
                                <a:rPr lang="zh-TW" altLang="en-US">
                                  <a:latin typeface="Cambria Math" panose="02040503050406030204" pitchFamily="18" charset="0"/>
                                </a:rPr>
                                <m:t>2</m:t>
                              </m:r>
                            </m:sup>
                          </m:sSup>
                        </m:num>
                        <m:den>
                          <m:sSup>
                            <m:sSupPr>
                              <m:ctrlPr>
                                <a:rPr lang="zh-TW" altLang="en-US" i="1">
                                  <a:latin typeface="Cambria Math"/>
                                </a:rPr>
                              </m:ctrlPr>
                            </m:sSupPr>
                            <m:e>
                              <m:r>
                                <a:rPr lang="zh-TW" altLang="en-US">
                                  <a:latin typeface="Cambria Math" panose="02040503050406030204" pitchFamily="18" charset="0"/>
                                </a:rPr>
                                <m:t>ⅇ</m:t>
                              </m:r>
                            </m:e>
                            <m:sup>
                              <m:f>
                                <m:fPr>
                                  <m:type m:val="lin"/>
                                  <m:ctrlPr>
                                    <a:rPr lang="zh-TW" altLang="en-US" i="1">
                                      <a:latin typeface="Cambria Math"/>
                                    </a:rPr>
                                  </m:ctrlPr>
                                </m:fPr>
                                <m:num>
                                  <m:r>
                                    <m:rPr>
                                      <m:sty m:val="p"/>
                                    </m:rPr>
                                    <a:rPr lang="zh-TW" altLang="en-US">
                                      <a:latin typeface="Cambria Math" panose="02040503050406030204" pitchFamily="18" charset="0"/>
                                    </a:rPr>
                                    <m:t>hν</m:t>
                                  </m:r>
                                </m:num>
                                <m:den>
                                  <m:r>
                                    <m:rPr>
                                      <m:sty m:val="p"/>
                                    </m:rPr>
                                    <a:rPr lang="zh-TW" altLang="en-US">
                                      <a:latin typeface="Cambria Math" panose="02040503050406030204" pitchFamily="18" charset="0"/>
                                    </a:rPr>
                                    <m:t>kT</m:t>
                                  </m:r>
                                </m:den>
                              </m:f>
                            </m:sup>
                          </m:sSup>
                          <m:r>
                            <a:rPr lang="zh-TW" altLang="en-US">
                              <a:latin typeface="Cambria Math" panose="02040503050406030204" pitchFamily="18" charset="0"/>
                            </a:rPr>
                            <m:t>−1</m:t>
                          </m:r>
                        </m:den>
                      </m:f>
                    </m:oMath>
                  </m:oMathPara>
                </a14:m>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It is simply the </a:t>
                </a:r>
                <a:r>
                  <a:rPr lang="en-US" altLang="zh-TW" dirty="0" err="1" smtClean="0">
                    <a:latin typeface="Cambria Math" panose="02040503050406030204" pitchFamily="18" charset="0"/>
                    <a:ea typeface="Cambria Math" panose="02040503050406030204" pitchFamily="18" charset="0"/>
                  </a:rPr>
                  <a:t>Plankian</a:t>
                </a:r>
                <a:r>
                  <a:rPr lang="en-US" altLang="zh-TW" dirty="0" smtClean="0">
                    <a:latin typeface="Cambria Math" panose="02040503050406030204" pitchFamily="18" charset="0"/>
                    <a:ea typeface="Cambria Math" panose="02040503050406030204" pitchFamily="18" charset="0"/>
                  </a:rPr>
                  <a:t> SED !</a:t>
                </a:r>
              </a:p>
            </p:txBody>
          </p:sp>
        </mc:Choice>
        <mc:Fallback xmlns="">
          <p:sp>
            <p:nvSpPr>
              <p:cNvPr id="7" name="TextBox 6"/>
              <p:cNvSpPr txBox="1">
                <a:spLocks noRot="1" noChangeAspect="1" noMove="1" noResize="1" noEditPoints="1" noAdjustHandles="1" noChangeArrowheads="1" noChangeShapeType="1" noTextEdit="1"/>
              </p:cNvSpPr>
              <p:nvPr/>
            </p:nvSpPr>
            <p:spPr>
              <a:xfrm>
                <a:off x="454561" y="2443418"/>
                <a:ext cx="8376173" cy="1212448"/>
              </a:xfrm>
              <a:prstGeom prst="rect">
                <a:avLst/>
              </a:prstGeom>
              <a:blipFill rotWithShape="1">
                <a:blip r:embed="rId3"/>
                <a:stretch>
                  <a:fillRect l="-655" t="-3015" b="-6533"/>
                </a:stretch>
              </a:blipFill>
            </p:spPr>
            <p:txBody>
              <a:bodyPr/>
              <a:lstStyle/>
              <a:p>
                <a:r>
                  <a:rPr lang="zh-TW" altLang="en-US">
                    <a:noFill/>
                  </a:rPr>
                  <a:t> </a:t>
                </a:r>
              </a:p>
            </p:txBody>
          </p:sp>
        </mc:Fallback>
      </mc:AlternateContent>
      <p:pic>
        <p:nvPicPr>
          <p:cNvPr id="5122" name="Picture 2" descr="G:\Desktop\Black Hole Astrophysics\Textbook circle\12 Ch\cmb_intensity.gif"/>
          <p:cNvPicPr>
            <a:picLocks noChangeAspect="1" noChangeArrowheads="1"/>
          </p:cNvPicPr>
          <p:nvPr/>
        </p:nvPicPr>
        <p:blipFill rotWithShape="1">
          <a:blip r:embed="rId4">
            <a:extLst>
              <a:ext uri="{28A0092B-C50C-407E-A947-70E740481C1C}">
                <a14:useLocalDpi xmlns:a14="http://schemas.microsoft.com/office/drawing/2010/main" val="0"/>
              </a:ext>
            </a:extLst>
          </a:blip>
          <a:srcRect t="9391" r="6367" b="6695"/>
          <a:stretch/>
        </p:blipFill>
        <p:spPr bwMode="auto">
          <a:xfrm>
            <a:off x="4284133" y="3635287"/>
            <a:ext cx="4648201" cy="30755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p:nvPr/>
            </p:nvSpPr>
            <p:spPr>
              <a:xfrm>
                <a:off x="454561" y="4058278"/>
                <a:ext cx="3727972" cy="2597442"/>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As for the intensity, </a:t>
                </a:r>
              </a:p>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𝐼</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𝜈</m:t>
                          </m:r>
                        </m:e>
                      </m:d>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𝑐</m:t>
                          </m:r>
                        </m:num>
                        <m:den>
                          <m:r>
                            <a:rPr lang="zh-TW" altLang="en-US">
                              <a:latin typeface="Cambria Math" panose="02040503050406030204" pitchFamily="18" charset="0"/>
                            </a:rPr>
                            <m:t>4⁢</m:t>
                          </m:r>
                          <m:r>
                            <a:rPr lang="zh-TW" altLang="en-US" i="1">
                              <a:latin typeface="Cambria Math" panose="02040503050406030204" pitchFamily="18" charset="0"/>
                            </a:rPr>
                            <m:t>𝜋</m:t>
                          </m:r>
                        </m:den>
                      </m:f>
                      <m:r>
                        <a:rPr lang="zh-TW" altLang="en-US">
                          <a:latin typeface="Cambria Math" panose="02040503050406030204" pitchFamily="18" charset="0"/>
                        </a:rPr>
                        <m:t>⁢</m:t>
                      </m:r>
                      <m:r>
                        <a:rPr lang="zh-TW" altLang="en-US" i="1">
                          <a:latin typeface="Cambria Math" panose="02040503050406030204" pitchFamily="18" charset="0"/>
                        </a:rPr>
                        <m:t>𝜀</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dn</m:t>
                          </m:r>
                        </m:num>
                        <m:den>
                          <m:r>
                            <m:rPr>
                              <m:sty m:val="p"/>
                            </m:rPr>
                            <a:rPr lang="zh-TW" altLang="en-US">
                              <a:latin typeface="Cambria Math" panose="02040503050406030204" pitchFamily="18" charset="0"/>
                            </a:rPr>
                            <m:t>dν</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2⁢</m:t>
                          </m:r>
                          <m:r>
                            <m:rPr>
                              <m:sty m:val="p"/>
                            </m:rPr>
                            <a:rPr lang="zh-TW" altLang="en-US">
                              <a:latin typeface="Cambria Math" panose="02040503050406030204" pitchFamily="18" charset="0"/>
                            </a:rPr>
                            <m:t>hν</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a:rPr lang="zh-TW" altLang="en-US" i="1">
                                  <a:latin typeface="Cambria Math" panose="02040503050406030204" pitchFamily="18" charset="0"/>
                                </a:rPr>
                                <m:t>𝜈</m:t>
                              </m:r>
                            </m:e>
                            <m:sup>
                              <m:r>
                                <a:rPr lang="zh-TW" altLang="en-US">
                                  <a:latin typeface="Cambria Math" panose="02040503050406030204" pitchFamily="18" charset="0"/>
                                </a:rPr>
                                <m:t>2</m:t>
                              </m:r>
                            </m:sup>
                          </m:sSup>
                        </m:num>
                        <m:den>
                          <m:sSup>
                            <m:sSupPr>
                              <m:ctrlPr>
                                <a:rPr lang="zh-TW" altLang="en-US" i="1">
                                  <a:latin typeface="Cambria Math"/>
                                </a:rPr>
                              </m:ctrlPr>
                            </m:sSupPr>
                            <m:e>
                              <m:r>
                                <a:rPr lang="zh-TW" altLang="en-US">
                                  <a:latin typeface="Cambria Math" panose="02040503050406030204" pitchFamily="18" charset="0"/>
                                </a:rPr>
                                <m:t>ⅇ</m:t>
                              </m:r>
                            </m:e>
                            <m:sup>
                              <m:f>
                                <m:fPr>
                                  <m:type m:val="lin"/>
                                  <m:ctrlPr>
                                    <a:rPr lang="zh-TW" altLang="en-US" i="1">
                                      <a:latin typeface="Cambria Math"/>
                                    </a:rPr>
                                  </m:ctrlPr>
                                </m:fPr>
                                <m:num>
                                  <m:r>
                                    <m:rPr>
                                      <m:sty m:val="p"/>
                                    </m:rPr>
                                    <a:rPr lang="zh-TW" altLang="en-US">
                                      <a:latin typeface="Cambria Math" panose="02040503050406030204" pitchFamily="18" charset="0"/>
                                    </a:rPr>
                                    <m:t>hν</m:t>
                                  </m:r>
                                </m:num>
                                <m:den>
                                  <m:r>
                                    <m:rPr>
                                      <m:sty m:val="p"/>
                                    </m:rPr>
                                    <a:rPr lang="zh-TW" altLang="en-US">
                                      <a:latin typeface="Cambria Math" panose="02040503050406030204" pitchFamily="18" charset="0"/>
                                    </a:rPr>
                                    <m:t>kT</m:t>
                                  </m:r>
                                </m:den>
                              </m:f>
                            </m:sup>
                          </m:sSup>
                          <m:r>
                            <a:rPr lang="zh-TW" altLang="en-US">
                              <a:latin typeface="Cambria Math" panose="02040503050406030204" pitchFamily="18" charset="0"/>
                            </a:rPr>
                            <m:t>−1</m:t>
                          </m:r>
                        </m:den>
                      </m:f>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𝐵</m:t>
                          </m:r>
                        </m:e>
                        <m:sub>
                          <m:r>
                            <a:rPr lang="zh-TW" altLang="en-US" i="1">
                              <a:latin typeface="Cambria Math" panose="02040503050406030204" pitchFamily="18" charset="0"/>
                            </a:rPr>
                            <m:t>𝜈</m:t>
                          </m:r>
                        </m:sub>
                      </m:sSub>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𝑇</m:t>
                          </m:r>
                        </m:e>
                      </m:d>
                    </m:oMath>
                  </m:oMathPara>
                </a14:m>
                <a:endParaRPr lang="zh-TW" altLang="en-US" dirty="0">
                  <a:latin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This is also the out familiar form of the Plank function that describes the intensity per unit frequency. (Black Body Distribution)</a:t>
                </a:r>
                <a:endParaRPr lang="zh-TW" altLang="en-US" dirty="0">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4561" y="4058278"/>
                <a:ext cx="3727972" cy="2597442"/>
              </a:xfrm>
              <a:prstGeom prst="rect">
                <a:avLst/>
              </a:prstGeom>
              <a:blipFill rotWithShape="1">
                <a:blip r:embed="rId5"/>
                <a:stretch>
                  <a:fillRect l="-1473" t="-1408" b="-258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62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Energy and Pressure for a Photon gas</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518984" y="1427007"/>
                <a:ext cx="7988508" cy="1507336"/>
              </a:xfrm>
              <a:prstGeom prst="rect">
                <a:avLst/>
              </a:prstGeom>
              <a:noFill/>
            </p:spPr>
            <p:txBody>
              <a:bodyPr wrap="square" rtlCol="0">
                <a:spAutoFit/>
              </a:bodyPr>
              <a:lstStyle/>
              <a:p>
                <a:r>
                  <a:rPr lang="en-US" altLang="zh-TW" dirty="0" smtClean="0">
                    <a:latin typeface="Cambria Math" pitchFamily="18" charset="0"/>
                    <a:ea typeface="Cambria Math" pitchFamily="18" charset="0"/>
                  </a:rPr>
                  <a:t>Evaluating the internal energy and pressure, we find:</a:t>
                </a:r>
              </a:p>
              <a:p>
                <a:endParaRPr lang="en-US" altLang="zh-TW" dirty="0" smtClean="0">
                  <a:latin typeface="Cambria Math" pitchFamily="18" charset="0"/>
                  <a:ea typeface="Cambria Math" pitchFamily="18" charset="0"/>
                </a:endParaRPr>
              </a:p>
              <a:p>
                <a:pPr algn="ct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𝜀</m:t>
                          </m:r>
                        </m:e>
                        <m:sub>
                          <m:r>
                            <a:rPr lang="en-US" altLang="zh-TW" b="0" i="1" smtClean="0">
                              <a:latin typeface="Cambria Math"/>
                            </a:rPr>
                            <m:t>𝑟</m:t>
                          </m:r>
                        </m:sub>
                      </m:sSub>
                      <m:r>
                        <a:rPr lang="zh-TW" altLang="en-US">
                          <a:latin typeface="Cambria Math"/>
                        </a:rPr>
                        <m:t>=</m:t>
                      </m:r>
                      <m:r>
                        <a:rPr lang="en-US" altLang="zh-TW" b="0" i="1" smtClean="0">
                          <a:latin typeface="Cambria Math"/>
                        </a:rPr>
                        <m:t>3</m:t>
                      </m:r>
                      <m:r>
                        <a:rPr lang="zh-TW" altLang="en-US">
                          <a:latin typeface="Cambria Math"/>
                        </a:rPr>
                        <m:t>⁢</m:t>
                      </m:r>
                      <m:sSub>
                        <m:sSubPr>
                          <m:ctrlPr>
                            <a:rPr lang="zh-TW" altLang="en-US" i="1">
                              <a:latin typeface="Cambria Math"/>
                            </a:rPr>
                          </m:ctrlPr>
                        </m:sSubPr>
                        <m:e>
                          <m:r>
                            <a:rPr lang="zh-TW" altLang="en-US">
                              <a:latin typeface="Cambria Math"/>
                            </a:rPr>
                            <m:t>𝓅</m:t>
                          </m:r>
                        </m:e>
                        <m:sub>
                          <m:r>
                            <a:rPr lang="en-US" altLang="zh-TW" i="1">
                              <a:latin typeface="Cambria Math"/>
                            </a:rPr>
                            <m:t>𝑔</m:t>
                          </m:r>
                        </m:sub>
                      </m:sSub>
                      <m:r>
                        <a:rPr lang="en-US" altLang="zh-TW" b="0" i="0" smtClean="0">
                          <a:latin typeface="Cambria Math"/>
                        </a:rPr>
                        <m:t>=</m:t>
                      </m:r>
                      <m:sSup>
                        <m:sSupPr>
                          <m:ctrlPr>
                            <a:rPr lang="zh-TW" altLang="en-US" i="1">
                              <a:latin typeface="Cambria Math"/>
                            </a:rPr>
                          </m:ctrlPr>
                        </m:sSupPr>
                        <m:e>
                          <m:r>
                            <m:rPr>
                              <m:sty m:val="p"/>
                            </m:rPr>
                            <a:rPr lang="zh-TW" altLang="en-US">
                              <a:latin typeface="Cambria Math"/>
                            </a:rPr>
                            <m:t>aT</m:t>
                          </m:r>
                        </m:e>
                        <m:sup>
                          <m:r>
                            <a:rPr lang="zh-TW" altLang="en-US">
                              <a:latin typeface="Cambria Math"/>
                            </a:rPr>
                            <m:t>4</m:t>
                          </m:r>
                        </m:sup>
                      </m:sSup>
                    </m:oMath>
                  </m:oMathPara>
                </a14:m>
                <a:endParaRPr lang="en-US" altLang="zh-TW" dirty="0" smtClean="0"/>
              </a:p>
              <a:p>
                <a:pPr algn="ctr"/>
                <a:endParaRPr lang="en-US" altLang="zh-TW" dirty="0" smtClean="0"/>
              </a:p>
              <a:p>
                <a:pPr algn="ctr"/>
                <a14:m>
                  <m:oMathPara xmlns:m="http://schemas.openxmlformats.org/officeDocument/2006/math">
                    <m:oMathParaPr>
                      <m:jc m:val="centerGroup"/>
                    </m:oMathParaPr>
                    <m:oMath xmlns:m="http://schemas.openxmlformats.org/officeDocument/2006/math">
                      <m:r>
                        <m:rPr>
                          <m:sty m:val="p"/>
                        </m:rPr>
                        <a:rPr lang="en-US" altLang="zh-TW" b="0" i="0" smtClean="0">
                          <a:latin typeface="Cambria Math"/>
                        </a:rPr>
                        <m:t>a</m:t>
                      </m:r>
                      <m:r>
                        <a:rPr lang="en-US" altLang="zh-TW" b="0" i="0" smtClean="0">
                          <a:latin typeface="Cambria Math"/>
                        </a:rPr>
                        <m:t>=7.5657</m:t>
                      </m:r>
                      <m:r>
                        <a:rPr lang="zh-TW" altLang="en-US">
                          <a:latin typeface="Cambria Math"/>
                        </a:rPr>
                        <m:t>7×</m:t>
                      </m:r>
                      <m:sSup>
                        <m:sSupPr>
                          <m:ctrlPr>
                            <a:rPr lang="zh-TW" altLang="en-US" i="1">
                              <a:latin typeface="Cambria Math"/>
                            </a:rPr>
                          </m:ctrlPr>
                        </m:sSupPr>
                        <m:e>
                          <m:r>
                            <a:rPr lang="zh-TW" altLang="en-US">
                              <a:latin typeface="Cambria Math"/>
                            </a:rPr>
                            <m:t>10</m:t>
                          </m:r>
                        </m:e>
                        <m:sup>
                          <m:r>
                            <a:rPr lang="zh-TW" altLang="en-US">
                              <a:latin typeface="Cambria Math"/>
                            </a:rPr>
                            <m:t>−15</m:t>
                          </m:r>
                        </m:sup>
                      </m:sSup>
                      <m:r>
                        <a:rPr lang="zh-TW" altLang="en-US">
                          <a:latin typeface="Cambria Math"/>
                        </a:rPr>
                        <m:t>⁢</m:t>
                      </m:r>
                      <m:r>
                        <m:rPr>
                          <m:sty m:val="p"/>
                        </m:rPr>
                        <a:rPr lang="zh-TW" altLang="en-US">
                          <a:latin typeface="Cambria Math"/>
                        </a:rPr>
                        <m:t>erg</m:t>
                      </m:r>
                      <m:r>
                        <a:rPr lang="zh-TW" altLang="en-US">
                          <a:latin typeface="Cambria Math"/>
                        </a:rPr>
                        <m:t>·</m:t>
                      </m:r>
                      <m:sSup>
                        <m:sSupPr>
                          <m:ctrlPr>
                            <a:rPr lang="zh-TW" altLang="en-US" i="1">
                              <a:latin typeface="Cambria Math"/>
                            </a:rPr>
                          </m:ctrlPr>
                        </m:sSupPr>
                        <m:e>
                          <m:r>
                            <m:rPr>
                              <m:sty m:val="p"/>
                            </m:rPr>
                            <a:rPr lang="zh-TW" altLang="en-US">
                              <a:latin typeface="Cambria Math"/>
                            </a:rPr>
                            <m:t>cm</m:t>
                          </m:r>
                        </m:e>
                        <m:sup>
                          <m:r>
                            <a:rPr lang="zh-TW" altLang="en-US">
                              <a:latin typeface="Cambria Math"/>
                            </a:rPr>
                            <m:t>−3</m:t>
                          </m:r>
                        </m:sup>
                      </m:sSup>
                      <m:r>
                        <a:rPr lang="zh-TW" altLang="en-US">
                          <a:latin typeface="Cambria Math"/>
                        </a:rPr>
                        <m:t>⁢</m:t>
                      </m:r>
                      <m:sSup>
                        <m:sSupPr>
                          <m:ctrlPr>
                            <a:rPr lang="zh-TW" altLang="en-US" i="1">
                              <a:latin typeface="Cambria Math"/>
                            </a:rPr>
                          </m:ctrlPr>
                        </m:sSupPr>
                        <m:e>
                          <m:r>
                            <a:rPr lang="zh-TW" altLang="en-US" i="1">
                              <a:latin typeface="Cambria Math"/>
                            </a:rPr>
                            <m:t>𝐾</m:t>
                          </m:r>
                        </m:e>
                        <m:sup>
                          <m:r>
                            <a:rPr lang="zh-TW" altLang="en-US">
                              <a:latin typeface="Cambria Math"/>
                            </a:rPr>
                            <m:t>−4</m:t>
                          </m:r>
                        </m:sup>
                      </m:sSup>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18984" y="1427007"/>
                <a:ext cx="7988508" cy="1507336"/>
              </a:xfrm>
              <a:prstGeom prst="rect">
                <a:avLst/>
              </a:prstGeom>
              <a:blipFill rotWithShape="1">
                <a:blip r:embed="rId2"/>
                <a:stretch>
                  <a:fillRect l="-610" t="-2429" b="-81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82129" y="3318298"/>
                <a:ext cx="4790350" cy="1890710"/>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This gives:</a:t>
                </a:r>
              </a:p>
              <a:p>
                <a:r>
                  <a:rPr lang="en-US" altLang="zh-TW" dirty="0" smtClean="0">
                    <a:latin typeface="Cambria Math" panose="02040503050406030204" pitchFamily="18" charset="0"/>
                    <a:ea typeface="Cambria Math" panose="02040503050406030204" pitchFamily="18" charset="0"/>
                  </a:rPr>
                  <a:t>The adiabati</a:t>
                </a:r>
                <a:r>
                  <a:rPr lang="en-US" altLang="zh-TW" dirty="0">
                    <a:latin typeface="Cambria Math" panose="02040503050406030204" pitchFamily="18" charset="0"/>
                    <a:ea typeface="Cambria Math" panose="02040503050406030204" pitchFamily="18" charset="0"/>
                  </a:rPr>
                  <a:t>c</a:t>
                </a:r>
                <a:r>
                  <a:rPr lang="en-US" altLang="zh-TW" dirty="0" smtClean="0">
                    <a:latin typeface="Cambria Math" panose="02040503050406030204" pitchFamily="18" charset="0"/>
                    <a:ea typeface="Cambria Math" panose="02040503050406030204" pitchFamily="18" charset="0"/>
                  </a:rPr>
                  <a:t> index </a:t>
                </a:r>
                <a14:m>
                  <m:oMath xmlns:m="http://schemas.openxmlformats.org/officeDocument/2006/math">
                    <m:r>
                      <a:rPr lang="zh-TW" altLang="en-US" i="1">
                        <a:latin typeface="Cambria Math" panose="02040503050406030204" pitchFamily="18" charset="0"/>
                      </a:rPr>
                      <m:t>𝛤</m:t>
                    </m:r>
                    <m:r>
                      <a:rPr lang="zh-TW" altLang="en-US">
                        <a:latin typeface="Cambria Math" panose="02040503050406030204" pitchFamily="18" charset="0"/>
                      </a:rPr>
                      <m:t>=</m:t>
                    </m:r>
                    <m:f>
                      <m:fPr>
                        <m:ctrlPr>
                          <a:rPr lang="zh-TW" altLang="en-US" i="1">
                            <a:latin typeface="Cambria Math"/>
                          </a:rPr>
                        </m:ctrlPr>
                      </m:fPr>
                      <m:num>
                        <m:r>
                          <a:rPr lang="en-US" altLang="zh-TW" b="0" i="0" smtClean="0">
                            <a:latin typeface="Cambria Math" panose="02040503050406030204" pitchFamily="18" charset="0"/>
                            <a:ea typeface="Cambria Math" panose="02040503050406030204" pitchFamily="18" charset="0"/>
                          </a:rPr>
                          <m:t>4</m:t>
                        </m:r>
                      </m:num>
                      <m:den>
                        <m:r>
                          <a:rPr lang="zh-TW" altLang="en-US">
                            <a:latin typeface="Cambria Math" panose="02040503050406030204" pitchFamily="18" charset="0"/>
                          </a:rPr>
                          <m:t>3</m:t>
                        </m:r>
                      </m:den>
                    </m:f>
                  </m:oMath>
                </a14:m>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 </a:t>
                </a:r>
                <a:r>
                  <a:rPr lang="en-US" altLang="zh-TW" dirty="0" err="1" smtClean="0">
                    <a:latin typeface="Cambria Math" panose="02040503050406030204" pitchFamily="18" charset="0"/>
                    <a:ea typeface="Cambria Math" panose="02040503050406030204" pitchFamily="18" charset="0"/>
                  </a:rPr>
                  <a:t>polytropic</a:t>
                </a:r>
                <a:r>
                  <a:rPr lang="en-US" altLang="zh-TW" dirty="0" smtClean="0">
                    <a:latin typeface="Cambria Math" panose="02040503050406030204" pitchFamily="18" charset="0"/>
                    <a:ea typeface="Cambria Math" panose="02040503050406030204" pitchFamily="18" charset="0"/>
                  </a:rPr>
                  <a:t> index </a:t>
                </a:r>
                <a14:m>
                  <m:oMath xmlns:m="http://schemas.openxmlformats.org/officeDocument/2006/math">
                    <m:r>
                      <a:rPr lang="zh-TW" altLang="en-US" i="1">
                        <a:latin typeface="Cambria Math" panose="02040503050406030204" pitchFamily="18" charset="0"/>
                      </a:rPr>
                      <m:t>𝑛</m:t>
                    </m:r>
                    <m:r>
                      <a:rPr lang="zh-TW" altLang="en-US">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3</m:t>
                    </m:r>
                  </m:oMath>
                </a14:m>
                <a:endParaRPr lang="zh-TW" altLang="en-US" dirty="0">
                  <a:latin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Specific heats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𝐶</m:t>
                        </m:r>
                      </m:e>
                      <m:sub>
                        <m:r>
                          <a:rPr lang="zh-TW" altLang="en-US" i="1">
                            <a:latin typeface="Cambria Math" panose="02040503050406030204" pitchFamily="18" charset="0"/>
                          </a:rPr>
                          <m:t>𝑝</m:t>
                        </m:r>
                      </m:sub>
                    </m:sSub>
                    <m:r>
                      <a:rPr lang="zh-TW" altLang="en-US">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4</m:t>
                    </m:r>
                    <m:r>
                      <a:rPr lang="zh-TW" altLang="en-US">
                        <a:latin typeface="Cambria Math" panose="02040503050406030204" pitchFamily="18" charset="0"/>
                      </a:rPr>
                      <m:t>⁢</m:t>
                    </m:r>
                    <m:r>
                      <a:rPr lang="zh-TW" altLang="en-US" i="1">
                        <a:latin typeface="Cambria Math" panose="02040503050406030204" pitchFamily="18" charset="0"/>
                      </a:rPr>
                      <m:t>𝑅</m:t>
                    </m:r>
                    <m:r>
                      <a:rPr lang="en-US" altLang="zh-TW" b="0" i="1" smtClean="0">
                        <a:latin typeface="Cambria Math" panose="02040503050406030204" pitchFamily="18" charset="0"/>
                        <a:ea typeface="Cambria Math" panose="02040503050406030204" pitchFamily="18" charset="0"/>
                      </a:rPr>
                      <m:t>  </m:t>
                    </m:r>
                    <m:sSub>
                      <m:sSubPr>
                        <m:ctrlPr>
                          <a:rPr lang="zh-TW" altLang="en-US" i="1">
                            <a:latin typeface="Cambria Math"/>
                          </a:rPr>
                        </m:ctrlPr>
                      </m:sSubPr>
                      <m:e>
                        <m:r>
                          <a:rPr lang="zh-TW" altLang="en-US" i="1">
                            <a:latin typeface="Cambria Math" panose="02040503050406030204" pitchFamily="18" charset="0"/>
                          </a:rPr>
                          <m:t>𝐶</m:t>
                        </m:r>
                      </m:e>
                      <m:sub>
                        <m:r>
                          <a:rPr lang="zh-TW" altLang="en-US" i="1">
                            <a:latin typeface="Cambria Math" panose="02040503050406030204" pitchFamily="18" charset="0"/>
                          </a:rPr>
                          <m:t>𝑣</m:t>
                        </m:r>
                      </m:sub>
                    </m:sSub>
                    <m:r>
                      <a:rPr lang="zh-TW" altLang="en-US">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3</m:t>
                    </m:r>
                    <m:r>
                      <a:rPr lang="zh-TW" altLang="en-US">
                        <a:latin typeface="Cambria Math" panose="02040503050406030204" pitchFamily="18" charset="0"/>
                      </a:rPr>
                      <m:t>⁢</m:t>
                    </m:r>
                    <m:r>
                      <a:rPr lang="zh-TW" altLang="en-US" i="1">
                        <a:latin typeface="Cambria Math" panose="02040503050406030204" pitchFamily="18" charset="0"/>
                      </a:rPr>
                      <m:t>𝑅</m:t>
                    </m:r>
                  </m:oMath>
                </a14:m>
                <a:endParaRPr lang="en-US" altLang="zh-TW" dirty="0" smtClean="0">
                  <a:latin typeface="Cambria Math" panose="02040503050406030204" pitchFamily="18" charset="0"/>
                </a:endParaRPr>
              </a:p>
              <a:p>
                <a:endParaRPr lang="en-US" altLang="zh-TW" dirty="0" smtClean="0">
                  <a:latin typeface="Cambria Math" panose="02040503050406030204" pitchFamily="18" charset="0"/>
                </a:endParaRPr>
              </a:p>
              <a:p>
                <a:r>
                  <a:rPr lang="en-US" altLang="zh-TW" dirty="0" smtClean="0">
                    <a:latin typeface="Cambria Math" panose="02040503050406030204" pitchFamily="18" charset="0"/>
                  </a:rPr>
                  <a:t>Which is the same as a relativistic Fermion gas.</a:t>
                </a:r>
                <a:endParaRPr lang="zh-TW" altLang="en-US"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2129" y="3318298"/>
                <a:ext cx="4790350" cy="1890710"/>
              </a:xfrm>
              <a:prstGeom prst="rect">
                <a:avLst/>
              </a:prstGeom>
              <a:blipFill rotWithShape="1">
                <a:blip r:embed="rId3"/>
                <a:stretch>
                  <a:fillRect l="-1018" t="-1935" r="-382" b="-419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2041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err="1" smtClean="0"/>
              <a:t>Denerate</a:t>
            </a:r>
            <a:r>
              <a:rPr lang="en-US" altLang="zh-TW" dirty="0" smtClean="0"/>
              <a:t> Gas: Dense Fermions (Ch9.3.1.4)</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482988" y="1363021"/>
                <a:ext cx="8263080" cy="2356735"/>
              </a:xfrm>
              <a:prstGeom prst="rect">
                <a:avLst/>
              </a:prstGeom>
              <a:noFill/>
            </p:spPr>
            <p:txBody>
              <a:bodyPr wrap="square" rtlCol="0">
                <a:spAutoFit/>
              </a:bodyPr>
              <a:lstStyle/>
              <a:p>
                <a:r>
                  <a:rPr lang="en-US" altLang="zh-TW" dirty="0" smtClean="0">
                    <a:latin typeface="Cambria Math" pitchFamily="18" charset="0"/>
                    <a:ea typeface="Cambria Math" pitchFamily="18" charset="0"/>
                  </a:rPr>
                  <a:t>Previously, we have discussed cases where the chemical potential is very negative and therefore causes the exponential term to be much larger than 1.</a:t>
                </a: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r>
                            <m:rPr>
                              <m:sty m:val="p"/>
                            </m:rPr>
                            <a:rPr lang="zh-TW" altLang="en-US">
                              <a:latin typeface="Cambria Math"/>
                            </a:rPr>
                            <m:t>dp</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𝑔</m:t>
                              </m:r>
                            </m:e>
                            <m:sub>
                              <m:r>
                                <a:rPr lang="zh-TW" altLang="en-US" i="1">
                                  <a:latin typeface="Cambria Math"/>
                                </a:rPr>
                                <m:t>𝑠</m:t>
                              </m:r>
                            </m:sub>
                          </m:sSub>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f>
                        <m:fPr>
                          <m:ctrlPr>
                            <a:rPr lang="zh-TW" altLang="en-US" i="1">
                              <a:latin typeface="Cambria Math"/>
                            </a:rPr>
                          </m:ctrlPr>
                        </m:fPr>
                        <m:num>
                          <m:r>
                            <a:rPr lang="zh-TW" altLang="en-US">
                              <a:latin typeface="Cambria Math"/>
                            </a:rPr>
                            <m:t>4⁢</m:t>
                          </m:r>
                          <m:sSup>
                            <m:sSupPr>
                              <m:ctrlPr>
                                <a:rPr lang="zh-TW" altLang="en-US" i="1">
                                  <a:latin typeface="Cambria Math"/>
                                </a:rPr>
                              </m:ctrlPr>
                            </m:sSupPr>
                            <m:e>
                              <m:r>
                                <m:rPr>
                                  <m:sty m:val="p"/>
                                </m:rPr>
                                <a:rPr lang="zh-TW" altLang="en-US">
                                  <a:latin typeface="Cambria Math"/>
                                </a:rPr>
                                <m:t>πp</m:t>
                              </m:r>
                            </m:e>
                            <m:sup>
                              <m:r>
                                <a:rPr lang="en-US" altLang="zh-TW" i="1">
                                  <a:latin typeface="Cambria Math"/>
                                </a:rPr>
                                <m:t>2</m:t>
                              </m:r>
                            </m:sup>
                          </m:sSup>
                        </m:num>
                        <m:den>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r>
                                        <a:rPr lang="zh-TW" altLang="en-US" i="1">
                                          <a:latin typeface="Cambria Math"/>
                                        </a:rPr>
                                        <m:t>𝜀</m:t>
                                      </m:r>
                                      <m:r>
                                        <a:rPr lang="zh-TW" altLang="en-US">
                                          <a:latin typeface="Cambria Math"/>
                                        </a:rPr>
                                        <m:t>⁢</m:t>
                                      </m:r>
                                      <m:d>
                                        <m:dPr>
                                          <m:ctrlPr>
                                            <a:rPr lang="zh-TW" altLang="en-US" i="1">
                                              <a:latin typeface="Cambria Math"/>
                                            </a:rPr>
                                          </m:ctrlPr>
                                        </m:dPr>
                                        <m:e>
                                          <m:r>
                                            <a:rPr lang="zh-TW" altLang="en-US" i="1">
                                              <a:latin typeface="Cambria Math"/>
                                            </a:rPr>
                                            <m:t>𝑝</m:t>
                                          </m:r>
                                        </m:e>
                                      </m:d>
                                      <m:r>
                                        <a:rPr lang="zh-TW" altLang="en-US">
                                          <a:latin typeface="Cambria Math"/>
                                        </a:rPr>
                                        <m:t>−</m:t>
                                      </m:r>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e>
                                  </m:d>
                                </m:num>
                                <m:den>
                                  <m:r>
                                    <m:rPr>
                                      <m:sty m:val="p"/>
                                    </m:rPr>
                                    <a:rPr lang="zh-TW" altLang="en-US">
                                      <a:latin typeface="Cambria Math"/>
                                    </a:rPr>
                                    <m:t>kT</m:t>
                                  </m:r>
                                </m:den>
                              </m:f>
                            </m:sup>
                          </m:sSup>
                          <m:r>
                            <a:rPr lang="zh-TW" altLang="en-US">
                              <a:latin typeface="Cambria Math"/>
                            </a:rPr>
                            <m:t>±1</m:t>
                          </m:r>
                        </m:den>
                      </m:f>
                    </m:oMath>
                  </m:oMathPara>
                </a14:m>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However, when the density of Fermions, for example, becomes so high that the Pauli Exclusion Principle can’t be neglected, then the ‘1’ in the denominator becomes important.</a:t>
                </a:r>
                <a:endParaRPr lang="zh-TW" altLang="en-US"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82988" y="1363021"/>
                <a:ext cx="8263080" cy="2356735"/>
              </a:xfrm>
              <a:prstGeom prst="rect">
                <a:avLst/>
              </a:prstGeom>
              <a:blipFill rotWithShape="1">
                <a:blip r:embed="rId2"/>
                <a:stretch>
                  <a:fillRect l="-590" t="-1554" b="-3109"/>
                </a:stretch>
              </a:blipFill>
            </p:spPr>
            <p:txBody>
              <a:bodyPr/>
              <a:lstStyle/>
              <a:p>
                <a:r>
                  <a:rPr lang="zh-TW" altLang="en-US">
                    <a:noFill/>
                  </a:rPr>
                  <a:t> </a:t>
                </a:r>
              </a:p>
            </p:txBody>
          </p:sp>
        </mc:Fallback>
      </mc:AlternateContent>
      <p:pic>
        <p:nvPicPr>
          <p:cNvPr id="6146" name="Picture 2" descr="G:\Desktop\Black Hole Astrophysics\Textbook circle\12 Ch\7wa8a8b8250bmk7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789" y="3535037"/>
            <a:ext cx="3208149" cy="32625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629013" y="2600587"/>
            <a:ext cx="45300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399720" y="3964570"/>
                <a:ext cx="3088473" cy="6947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r>
                            <m:rPr>
                              <m:sty m:val="p"/>
                            </m:rPr>
                            <a:rPr lang="zh-TW" altLang="en-US">
                              <a:latin typeface="Cambria Math"/>
                            </a:rPr>
                            <m:t>dp</m:t>
                          </m:r>
                        </m:den>
                      </m:f>
                      <m:r>
                        <a:rPr lang="zh-TW" altLang="en-US">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𝑝</m:t>
                              </m:r>
                            </m:e>
                            <m:sup>
                              <m:r>
                                <a:rPr lang="zh-TW" altLang="en-US">
                                  <a:latin typeface="Cambria Math"/>
                                </a:rPr>
                                <m:t>2</m:t>
                              </m:r>
                            </m:sup>
                          </m:sSup>
                        </m:num>
                        <m:den>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r>
                                        <a:rPr lang="zh-TW" altLang="en-US" i="1">
                                          <a:latin typeface="Cambria Math"/>
                                        </a:rPr>
                                        <m:t>𝜀</m:t>
                                      </m:r>
                                      <m:r>
                                        <a:rPr lang="zh-TW" altLang="en-US">
                                          <a:latin typeface="Cambria Math"/>
                                        </a:rPr>
                                        <m:t>⁢</m:t>
                                      </m:r>
                                      <m:d>
                                        <m:dPr>
                                          <m:ctrlPr>
                                            <a:rPr lang="zh-TW" altLang="en-US" i="1">
                                              <a:latin typeface="Cambria Math"/>
                                            </a:rPr>
                                          </m:ctrlPr>
                                        </m:dPr>
                                        <m:e>
                                          <m:r>
                                            <a:rPr lang="zh-TW" altLang="en-US" i="1">
                                              <a:latin typeface="Cambria Math"/>
                                            </a:rPr>
                                            <m:t>𝑝</m:t>
                                          </m:r>
                                        </m:e>
                                      </m:d>
                                      <m:r>
                                        <a:rPr lang="zh-TW" altLang="en-US">
                                          <a:latin typeface="Cambria Math"/>
                                        </a:rPr>
                                        <m:t>−</m:t>
                                      </m:r>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e>
                                  </m:d>
                                </m:num>
                                <m:den>
                                  <m:r>
                                    <m:rPr>
                                      <m:sty m:val="p"/>
                                    </m:rPr>
                                    <a:rPr lang="zh-TW" altLang="en-US">
                                      <a:latin typeface="Cambria Math"/>
                                    </a:rPr>
                                    <m:t>kT</m:t>
                                  </m:r>
                                </m:den>
                              </m:f>
                            </m:sup>
                          </m:sSup>
                          <m:r>
                            <a:rPr lang="zh-TW" altLang="en-US">
                              <a:latin typeface="Cambria Math"/>
                            </a:rPr>
                            <m:t>+1</m:t>
                          </m:r>
                        </m:den>
                      </m:f>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399720" y="3964570"/>
                <a:ext cx="3088473" cy="694742"/>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1380" y="4815281"/>
                <a:ext cx="5052409" cy="821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sSub>
                            <m:sSubPr>
                              <m:ctrlPr>
                                <a:rPr lang="zh-TW" altLang="en-US" i="1">
                                  <a:latin typeface="Cambria Math"/>
                                </a:rPr>
                              </m:ctrlPr>
                            </m:sSubPr>
                            <m:e>
                              <m:r>
                                <m:rPr>
                                  <m:sty m:val="p"/>
                                </m:rPr>
                                <a:rPr lang="zh-TW" altLang="en-US">
                                  <a:latin typeface="Cambria Math"/>
                                </a:rPr>
                                <m:t>dε</m:t>
                              </m:r>
                            </m:e>
                            <m:sub>
                              <m:r>
                                <a:rPr lang="zh-TW" altLang="en-US" i="1">
                                  <a:latin typeface="Cambria Math"/>
                                </a:rPr>
                                <m:t>𝐾</m:t>
                              </m:r>
                            </m:sub>
                          </m:sSub>
                        </m:den>
                      </m:f>
                      <m:r>
                        <a:rPr lang="zh-TW" altLang="en-US">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3</m:t>
                              </m:r>
                            </m:sup>
                          </m:sSup>
                        </m:den>
                      </m:f>
                      <m:r>
                        <a:rPr lang="zh-TW" altLang="en-US">
                          <a:latin typeface="Cambria Math"/>
                        </a:rPr>
                        <m:t>⁢</m:t>
                      </m:r>
                      <m:rad>
                        <m:radPr>
                          <m:degHide m:val="on"/>
                          <m:ctrlPr>
                            <a:rPr lang="zh-TW" altLang="en-US" i="1">
                              <a:latin typeface="Cambria Math"/>
                            </a:rPr>
                          </m:ctrlPr>
                        </m:radPr>
                        <m:deg/>
                        <m:e>
                          <m:sSup>
                            <m:sSupPr>
                              <m:ctrlPr>
                                <a:rPr lang="zh-TW" altLang="en-US" i="1">
                                  <a:latin typeface="Cambria Math"/>
                                </a:rPr>
                              </m:ctrlPr>
                            </m:sSupPr>
                            <m:e>
                              <m:sSub>
                                <m:sSubPr>
                                  <m:ctrlPr>
                                    <a:rPr lang="zh-TW" altLang="en-US" i="1">
                                      <a:latin typeface="Cambria Math"/>
                                    </a:rPr>
                                  </m:ctrlPr>
                                </m:sSubPr>
                                <m:e>
                                  <m:r>
                                    <a:rPr lang="zh-TW" altLang="en-US" i="1">
                                      <a:latin typeface="Cambria Math"/>
                                    </a:rPr>
                                    <m:t>𝜀</m:t>
                                  </m:r>
                                </m:e>
                                <m:sub>
                                  <m:r>
                                    <a:rPr lang="zh-TW" altLang="en-US" i="1">
                                      <a:latin typeface="Cambria Math"/>
                                    </a:rPr>
                                    <m:t>𝐾</m:t>
                                  </m:r>
                                </m:sub>
                              </m:sSub>
                            </m:e>
                            <m:sup>
                              <m:r>
                                <a:rPr lang="zh-TW" altLang="en-US">
                                  <a:latin typeface="Cambria Math"/>
                                </a:rPr>
                                <m:t>2</m:t>
                              </m:r>
                            </m:sup>
                          </m:sSup>
                          <m:r>
                            <a:rPr lang="zh-TW" altLang="en-US">
                              <a:latin typeface="Cambria Math"/>
                            </a:rPr>
                            <m:t>+2⁢</m:t>
                          </m:r>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rad>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num>
                        <m:den>
                          <m:sSup>
                            <m:sSupPr>
                              <m:ctrlPr>
                                <a:rPr lang="zh-TW" altLang="en-US" i="1">
                                  <a:latin typeface="Cambria Math"/>
                                </a:rPr>
                              </m:ctrlPr>
                            </m:sSupPr>
                            <m:e>
                              <m:r>
                                <a:rPr lang="zh-TW" altLang="en-US">
                                  <a:latin typeface="Cambria Math"/>
                                </a:rPr>
                                <m:t>ⅇ</m:t>
                              </m:r>
                            </m:e>
                            <m:sup>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num>
                                <m:den>
                                  <m:r>
                                    <m:rPr>
                                      <m:sty m:val="p"/>
                                    </m:rPr>
                                    <a:rPr lang="zh-TW" altLang="en-US">
                                      <a:latin typeface="Cambria Math"/>
                                    </a:rPr>
                                    <m:t>kT</m:t>
                                  </m:r>
                                </m:den>
                              </m:f>
                            </m:sup>
                          </m:sSup>
                          <m:r>
                            <a:rPr lang="zh-TW" altLang="en-US">
                              <a:latin typeface="Cambria Math"/>
                            </a:rPr>
                            <m:t>+1</m:t>
                          </m:r>
                        </m:den>
                      </m:f>
                    </m:oMath>
                  </m:oMathPara>
                </a14:m>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21380" y="4815281"/>
                <a:ext cx="5052409" cy="821443"/>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673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How to define “degenerate”?</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2108235" y="2023735"/>
                <a:ext cx="5052409" cy="821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sSub>
                            <m:sSubPr>
                              <m:ctrlPr>
                                <a:rPr lang="zh-TW" altLang="en-US" i="1">
                                  <a:latin typeface="Cambria Math"/>
                                </a:rPr>
                              </m:ctrlPr>
                            </m:sSubPr>
                            <m:e>
                              <m:r>
                                <m:rPr>
                                  <m:sty m:val="p"/>
                                </m:rPr>
                                <a:rPr lang="zh-TW" altLang="en-US">
                                  <a:latin typeface="Cambria Math"/>
                                </a:rPr>
                                <m:t>dε</m:t>
                              </m:r>
                            </m:e>
                            <m:sub>
                              <m:r>
                                <a:rPr lang="zh-TW" altLang="en-US" i="1">
                                  <a:latin typeface="Cambria Math"/>
                                </a:rPr>
                                <m:t>𝐾</m:t>
                              </m:r>
                            </m:sub>
                          </m:sSub>
                        </m:den>
                      </m:f>
                      <m:r>
                        <a:rPr lang="zh-TW" altLang="en-US">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3</m:t>
                              </m:r>
                            </m:sup>
                          </m:sSup>
                        </m:den>
                      </m:f>
                      <m:r>
                        <a:rPr lang="zh-TW" altLang="en-US">
                          <a:latin typeface="Cambria Math"/>
                        </a:rPr>
                        <m:t>⁢</m:t>
                      </m:r>
                      <m:rad>
                        <m:radPr>
                          <m:degHide m:val="on"/>
                          <m:ctrlPr>
                            <a:rPr lang="zh-TW" altLang="en-US" i="1">
                              <a:latin typeface="Cambria Math"/>
                            </a:rPr>
                          </m:ctrlPr>
                        </m:radPr>
                        <m:deg/>
                        <m:e>
                          <m:sSup>
                            <m:sSupPr>
                              <m:ctrlPr>
                                <a:rPr lang="zh-TW" altLang="en-US" i="1">
                                  <a:latin typeface="Cambria Math"/>
                                </a:rPr>
                              </m:ctrlPr>
                            </m:sSupPr>
                            <m:e>
                              <m:sSub>
                                <m:sSubPr>
                                  <m:ctrlPr>
                                    <a:rPr lang="zh-TW" altLang="en-US" i="1">
                                      <a:latin typeface="Cambria Math"/>
                                    </a:rPr>
                                  </m:ctrlPr>
                                </m:sSubPr>
                                <m:e>
                                  <m:r>
                                    <a:rPr lang="zh-TW" altLang="en-US" i="1">
                                      <a:latin typeface="Cambria Math"/>
                                    </a:rPr>
                                    <m:t>𝜀</m:t>
                                  </m:r>
                                </m:e>
                                <m:sub>
                                  <m:r>
                                    <a:rPr lang="zh-TW" altLang="en-US" i="1">
                                      <a:latin typeface="Cambria Math"/>
                                    </a:rPr>
                                    <m:t>𝐾</m:t>
                                  </m:r>
                                </m:sub>
                              </m:sSub>
                            </m:e>
                            <m:sup>
                              <m:r>
                                <a:rPr lang="zh-TW" altLang="en-US">
                                  <a:latin typeface="Cambria Math"/>
                                </a:rPr>
                                <m:t>2</m:t>
                              </m:r>
                            </m:sup>
                          </m:sSup>
                          <m:r>
                            <a:rPr lang="zh-TW" altLang="en-US">
                              <a:latin typeface="Cambria Math"/>
                            </a:rPr>
                            <m:t>+2⁢</m:t>
                          </m:r>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rad>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num>
                        <m:den>
                          <m:sSup>
                            <m:sSupPr>
                              <m:ctrlPr>
                                <a:rPr lang="zh-TW" altLang="en-US" i="1">
                                  <a:latin typeface="Cambria Math"/>
                                </a:rPr>
                              </m:ctrlPr>
                            </m:sSupPr>
                            <m:e>
                              <m:r>
                                <a:rPr lang="zh-TW" altLang="en-US">
                                  <a:latin typeface="Cambria Math"/>
                                </a:rPr>
                                <m:t>ⅇ</m:t>
                              </m:r>
                            </m:e>
                            <m:sup>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num>
                                <m:den>
                                  <m:r>
                                    <m:rPr>
                                      <m:sty m:val="p"/>
                                    </m:rPr>
                                    <a:rPr lang="zh-TW" altLang="en-US">
                                      <a:latin typeface="Cambria Math"/>
                                    </a:rPr>
                                    <m:t>kT</m:t>
                                  </m:r>
                                </m:den>
                              </m:f>
                            </m:sup>
                          </m:sSup>
                          <m:r>
                            <a:rPr lang="zh-TW" altLang="en-US">
                              <a:latin typeface="Cambria Math"/>
                            </a:rPr>
                            <m:t>+1</m:t>
                          </m:r>
                        </m:den>
                      </m:f>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108235" y="2023735"/>
                <a:ext cx="5052409" cy="821443"/>
              </a:xfrm>
              <a:prstGeom prst="rect">
                <a:avLst/>
              </a:prstGeom>
              <a:blipFill rotWithShape="1">
                <a:blip r:embed="rId2"/>
                <a:stretch>
                  <a:fillRect/>
                </a:stretch>
              </a:blipFill>
            </p:spPr>
            <p:txBody>
              <a:bodyPr/>
              <a:lstStyle/>
              <a:p>
                <a:r>
                  <a:rPr lang="zh-TW" altLang="en-US">
                    <a:noFill/>
                  </a:rPr>
                  <a:t> </a:t>
                </a:r>
              </a:p>
            </p:txBody>
          </p:sp>
        </mc:Fallback>
      </mc:AlternateContent>
      <p:sp>
        <p:nvSpPr>
          <p:cNvPr id="4" name="Oval 3"/>
          <p:cNvSpPr/>
          <p:nvPr/>
        </p:nvSpPr>
        <p:spPr>
          <a:xfrm>
            <a:off x="5142451" y="2367344"/>
            <a:ext cx="1526797" cy="410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5" name="Oval 4"/>
          <p:cNvSpPr/>
          <p:nvPr/>
        </p:nvSpPr>
        <p:spPr>
          <a:xfrm>
            <a:off x="6590193" y="2508599"/>
            <a:ext cx="494950" cy="410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6" name="TextBox 5"/>
          <p:cNvSpPr txBox="1"/>
          <p:nvPr/>
        </p:nvSpPr>
        <p:spPr>
          <a:xfrm>
            <a:off x="360728" y="1015068"/>
            <a:ext cx="8309140"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In our introduction to degenerate gases, we noted that for dense fermions, the +1 must be considered. </a:t>
            </a:r>
          </a:p>
          <a:p>
            <a:r>
              <a:rPr lang="en-US" altLang="zh-TW" dirty="0" smtClean="0">
                <a:latin typeface="Cambria Math" pitchFamily="18" charset="0"/>
                <a:ea typeface="Cambria Math" pitchFamily="18" charset="0"/>
              </a:rPr>
              <a:t>It should then be obvious that the exponential term can’t be too large.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360728" y="3003211"/>
                <a:ext cx="7923516" cy="2836097"/>
              </a:xfrm>
              <a:prstGeom prst="rect">
                <a:avLst/>
              </a:prstGeom>
              <a:noFill/>
            </p:spPr>
            <p:txBody>
              <a:bodyPr wrap="none" rtlCol="0">
                <a:spAutoFit/>
              </a:bodyPr>
              <a:lstStyle/>
              <a:p>
                <a:r>
                  <a:rPr lang="en-US" altLang="zh-TW" dirty="0" smtClean="0">
                    <a:latin typeface="Cambria Math" pitchFamily="18" charset="0"/>
                    <a:ea typeface="Cambria Math" pitchFamily="18" charset="0"/>
                  </a:rPr>
                  <a:t>To be more precise, we can define a “Fermi Temperature” </a:t>
                </a:r>
                <a14:m>
                  <m:oMath xmlns:m="http://schemas.openxmlformats.org/officeDocument/2006/math">
                    <m:sSub>
                      <m:sSubPr>
                        <m:ctrlPr>
                          <a:rPr lang="zh-TW" altLang="en-US" i="1">
                            <a:latin typeface="Cambria Math"/>
                          </a:rPr>
                        </m:ctrlPr>
                      </m:sSubPr>
                      <m:e>
                        <m:r>
                          <a:rPr lang="en-US" altLang="zh-TW" b="0" i="1" smtClean="0">
                            <a:latin typeface="Cambria Math"/>
                          </a:rPr>
                          <m:t>𝑇</m:t>
                        </m:r>
                      </m:e>
                      <m:sub>
                        <m:r>
                          <a:rPr lang="en-US" altLang="zh-TW" i="1">
                            <a:latin typeface="Cambria Math"/>
                          </a:rPr>
                          <m:t>𝐹</m:t>
                        </m:r>
                      </m:sub>
                    </m:sSub>
                    <m:r>
                      <a:rPr lang="en-US" altLang="zh-TW" b="0" i="1" smtClean="0">
                        <a:latin typeface="Cambria Math"/>
                      </a:rPr>
                      <m:t>=</m:t>
                    </m:r>
                    <m:f>
                      <m:fPr>
                        <m:ctrlPr>
                          <a:rPr lang="en-US" altLang="zh-TW" b="0" i="1" smtClean="0">
                            <a:latin typeface="Cambria Math"/>
                          </a:rPr>
                        </m:ctrlPr>
                      </m:fPr>
                      <m:num>
                        <m:sSub>
                          <m:sSubPr>
                            <m:ctrlPr>
                              <a:rPr lang="zh-TW" altLang="en-US" i="1">
                                <a:latin typeface="Cambria Math"/>
                              </a:rPr>
                            </m:ctrlPr>
                          </m:sSubPr>
                          <m:e>
                            <m:r>
                              <a:rPr lang="zh-TW" altLang="en-US" i="1">
                                <a:latin typeface="Cambria Math"/>
                              </a:rPr>
                              <m:t>𝜀</m:t>
                            </m:r>
                          </m:e>
                          <m:sub>
                            <m:r>
                              <a:rPr lang="en-US" altLang="zh-TW" b="0" i="1" smtClean="0">
                                <a:latin typeface="Cambria Math"/>
                              </a:rPr>
                              <m:t>𝐹</m:t>
                            </m:r>
                          </m:sub>
                        </m:sSub>
                      </m:num>
                      <m:den>
                        <m:r>
                          <m:rPr>
                            <m:sty m:val="p"/>
                          </m:rPr>
                          <a:rPr lang="en-US" altLang="zh-TW" b="0" i="0" smtClean="0">
                            <a:latin typeface="Cambria Math"/>
                          </a:rPr>
                          <m:t>k</m:t>
                        </m:r>
                      </m:den>
                    </m:f>
                    <m:r>
                      <a:rPr lang="en-US" altLang="zh-TW" b="0" i="0" smtClean="0">
                        <a:latin typeface="Cambria Math"/>
                      </a:rPr>
                      <m:t>=</m:t>
                    </m:r>
                    <m:f>
                      <m:fPr>
                        <m:ctrlPr>
                          <a:rPr lang="en-US" altLang="zh-TW" b="0" i="1" smtClean="0">
                            <a:latin typeface="Cambria Math"/>
                          </a:rPr>
                        </m:ctrlPr>
                      </m:fPr>
                      <m:num>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r>
                          <a:rPr lang="en-US" altLang="zh-TW" b="0" i="1" smtClean="0">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num>
                      <m:den>
                        <m:r>
                          <a:rPr lang="en-US" altLang="zh-TW" b="0" i="1" smtClean="0">
                            <a:latin typeface="Cambria Math"/>
                          </a:rPr>
                          <m:t>𝑘</m:t>
                        </m:r>
                      </m:den>
                    </m:f>
                  </m:oMath>
                </a14:m>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 exponential then becomes </a:t>
                </a:r>
                <a14:m>
                  <m:oMath xmlns:m="http://schemas.openxmlformats.org/officeDocument/2006/math">
                    <m:sSup>
                      <m:sSupPr>
                        <m:ctrlPr>
                          <a:rPr lang="zh-TW" altLang="en-US" i="1">
                            <a:latin typeface="Cambria Math"/>
                          </a:rPr>
                        </m:ctrlPr>
                      </m:sSupPr>
                      <m:e>
                        <m:r>
                          <a:rPr lang="zh-TW" altLang="en-US">
                            <a:latin typeface="Cambria Math"/>
                          </a:rPr>
                          <m:t>ⅇ</m:t>
                        </m:r>
                      </m:e>
                      <m:sup>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en-US" altLang="zh-TW" b="0" i="0" smtClean="0">
                                <a:latin typeface="Cambria Math"/>
                              </a:rPr>
                              <m:t>−</m:t>
                            </m:r>
                            <m:sSub>
                              <m:sSubPr>
                                <m:ctrlPr>
                                  <a:rPr lang="zh-TW" altLang="en-US" i="1">
                                    <a:latin typeface="Cambria Math"/>
                                  </a:rPr>
                                </m:ctrlPr>
                              </m:sSubPr>
                              <m:e>
                                <m:r>
                                  <a:rPr lang="zh-TW" altLang="en-US" i="1">
                                    <a:latin typeface="Cambria Math"/>
                                  </a:rPr>
                                  <m:t>𝜀</m:t>
                                </m:r>
                              </m:e>
                              <m:sub>
                                <m:r>
                                  <a:rPr lang="en-US" altLang="zh-TW" b="0" i="1" smtClean="0">
                                    <a:latin typeface="Cambria Math"/>
                                  </a:rPr>
                                  <m:t>𝐹</m:t>
                                </m:r>
                              </m:sub>
                            </m:sSub>
                          </m:num>
                          <m:den>
                            <m:r>
                              <m:rPr>
                                <m:sty m:val="p"/>
                              </m:rPr>
                              <a:rPr lang="zh-TW" altLang="en-US">
                                <a:latin typeface="Cambria Math"/>
                              </a:rPr>
                              <m:t>kT</m:t>
                            </m:r>
                          </m:den>
                        </m:f>
                      </m:sup>
                    </m:sSup>
                  </m:oMath>
                </a14:m>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Now, we see that it is clear that there are two cases:</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1. </a:t>
                </a:r>
                <a14:m>
                  <m:oMath xmlns:m="http://schemas.openxmlformats.org/officeDocument/2006/math">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en-US" altLang="zh-TW" b="0" i="1" smtClean="0">
                        <a:latin typeface="Cambria Math"/>
                      </a:rPr>
                      <m:t>≫</m:t>
                    </m:r>
                    <m:sSub>
                      <m:sSubPr>
                        <m:ctrlPr>
                          <a:rPr lang="zh-TW" altLang="en-US" i="1">
                            <a:latin typeface="Cambria Math"/>
                          </a:rPr>
                        </m:ctrlPr>
                      </m:sSubPr>
                      <m:e>
                        <m:r>
                          <a:rPr lang="zh-TW" altLang="en-US" i="1">
                            <a:latin typeface="Cambria Math"/>
                          </a:rPr>
                          <m:t>𝜀</m:t>
                        </m:r>
                      </m:e>
                      <m:sub>
                        <m:r>
                          <a:rPr lang="en-US" altLang="zh-TW" i="1">
                            <a:latin typeface="Cambria Math"/>
                          </a:rPr>
                          <m:t>𝐹</m:t>
                        </m:r>
                      </m:sub>
                    </m:sSub>
                  </m:oMath>
                </a14:m>
                <a:r>
                  <a:rPr lang="zh-TW" altLang="en-US" dirty="0" smtClean="0">
                    <a:latin typeface="Cambria Math" pitchFamily="18" charset="0"/>
                    <a:ea typeface="Cambria Math" pitchFamily="18" charset="0"/>
                  </a:rPr>
                  <a:t>：</a:t>
                </a:r>
                <a:r>
                  <a:rPr lang="en-US" altLang="zh-TW" dirty="0" smtClean="0">
                    <a:latin typeface="Cambria Math" pitchFamily="18" charset="0"/>
                    <a:ea typeface="Cambria Math" pitchFamily="18" charset="0"/>
                  </a:rPr>
                  <a:t>The exponential term is large, we have a non-degenerate gas.</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2. </a:t>
                </a:r>
                <a14:m>
                  <m:oMath xmlns:m="http://schemas.openxmlformats.org/officeDocument/2006/math">
                    <m:sSub>
                      <m:sSubPr>
                        <m:ctrlPr>
                          <a:rPr lang="zh-TW" altLang="en-US" i="1" smtClean="0">
                            <a:latin typeface="Cambria Math"/>
                          </a:rPr>
                        </m:ctrlPr>
                      </m:sSubPr>
                      <m:e>
                        <m:r>
                          <a:rPr lang="zh-TW" altLang="en-US" i="1">
                            <a:latin typeface="Cambria Math"/>
                          </a:rPr>
                          <m:t>𝜀</m:t>
                        </m:r>
                      </m:e>
                      <m:sub>
                        <m:r>
                          <a:rPr lang="zh-TW" altLang="en-US" i="1">
                            <a:latin typeface="Cambria Math"/>
                          </a:rPr>
                          <m:t>𝐾</m:t>
                        </m:r>
                      </m:sub>
                    </m:sSub>
                    <m:r>
                      <a:rPr lang="en-US" altLang="zh-TW" b="0" i="1" smtClean="0">
                        <a:latin typeface="Cambria Math"/>
                      </a:rPr>
                      <m:t>≪</m:t>
                    </m:r>
                    <m:sSub>
                      <m:sSubPr>
                        <m:ctrlPr>
                          <a:rPr lang="zh-TW" altLang="en-US" i="1">
                            <a:latin typeface="Cambria Math"/>
                          </a:rPr>
                        </m:ctrlPr>
                      </m:sSubPr>
                      <m:e>
                        <m:r>
                          <a:rPr lang="zh-TW" altLang="en-US" i="1">
                            <a:latin typeface="Cambria Math"/>
                          </a:rPr>
                          <m:t>𝜀</m:t>
                        </m:r>
                      </m:e>
                      <m:sub>
                        <m:r>
                          <a:rPr lang="en-US" altLang="zh-TW" i="1">
                            <a:latin typeface="Cambria Math"/>
                          </a:rPr>
                          <m:t>𝐹</m:t>
                        </m:r>
                      </m:sub>
                    </m:sSub>
                  </m:oMath>
                </a14:m>
                <a:r>
                  <a:rPr lang="zh-TW" altLang="en-US" dirty="0" smtClean="0">
                    <a:latin typeface="Cambria Math" pitchFamily="18" charset="0"/>
                    <a:ea typeface="Cambria Math" pitchFamily="18" charset="0"/>
                  </a:rPr>
                  <a:t>：</a:t>
                </a:r>
                <a:r>
                  <a:rPr lang="en-US" altLang="zh-TW" dirty="0" smtClean="0">
                    <a:latin typeface="Cambria Math" pitchFamily="18" charset="0"/>
                    <a:ea typeface="Cambria Math" pitchFamily="18" charset="0"/>
                  </a:rPr>
                  <a:t>The exponential term is small. A degenerate gas.</a:t>
                </a:r>
              </a:p>
            </p:txBody>
          </p:sp>
        </mc:Choice>
        <mc:Fallback xmlns="">
          <p:sp>
            <p:nvSpPr>
              <p:cNvPr id="7" name="TextBox 6"/>
              <p:cNvSpPr txBox="1">
                <a:spLocks noRot="1" noChangeAspect="1" noMove="1" noResize="1" noEditPoints="1" noAdjustHandles="1" noChangeArrowheads="1" noChangeShapeType="1" noTextEdit="1"/>
              </p:cNvSpPr>
              <p:nvPr/>
            </p:nvSpPr>
            <p:spPr>
              <a:xfrm>
                <a:off x="360728" y="3003211"/>
                <a:ext cx="7923516" cy="2836097"/>
              </a:xfrm>
              <a:prstGeom prst="rect">
                <a:avLst/>
              </a:prstGeom>
              <a:blipFill rotWithShape="1">
                <a:blip r:embed="rId3"/>
                <a:stretch>
                  <a:fillRect l="-615" b="-27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4533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Pressure and Energy</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663990" y="1090569"/>
                <a:ext cx="7800502" cy="2632772"/>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Evaluating the pressure and energy, we get:</a:t>
                </a:r>
              </a:p>
              <a:p>
                <a:endParaRPr lang="en-US" altLang="zh-TW" dirty="0" smtClean="0">
                  <a:latin typeface="Cambria Math" panose="02040503050406030204" pitchFamily="18" charset="0"/>
                  <a:ea typeface="Cambria Math" panose="02040503050406030204" pitchFamily="18" charset="0"/>
                </a:endParaRPr>
              </a:p>
              <a:p>
                <a:pPr algn="ctr"/>
                <a14:m>
                  <m:oMath xmlns:m="http://schemas.openxmlformats.org/officeDocument/2006/math">
                    <m:r>
                      <a:rPr lang="zh-TW" altLang="en-US" i="1">
                        <a:latin typeface="Cambria Math" panose="02040503050406030204" pitchFamily="18" charset="0"/>
                      </a:rPr>
                      <m:t>𝑝</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8⁢</m:t>
                        </m:r>
                        <m:r>
                          <a:rPr lang="zh-TW" altLang="en-US" i="1">
                            <a:latin typeface="Cambria Math" panose="02040503050406030204" pitchFamily="18" charset="0"/>
                          </a:rPr>
                          <m:t>𝜋</m:t>
                        </m:r>
                      </m:num>
                      <m:den>
                        <m:r>
                          <a:rPr lang="zh-TW" altLang="en-US">
                            <a:latin typeface="Cambria Math" panose="02040503050406030204" pitchFamily="18" charset="0"/>
                          </a:rPr>
                          <m:t>3</m:t>
                        </m:r>
                      </m:den>
                    </m:f>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r>
                                  <a:rPr lang="zh-TW" altLang="en-US" i="1">
                                    <a:latin typeface="Cambria Math" panose="02040503050406030204" pitchFamily="18" charset="0"/>
                                  </a:rPr>
                                  <m:t>𝑐</m:t>
                                </m:r>
                              </m:num>
                              <m:den>
                                <m:r>
                                  <a:rPr lang="zh-TW" altLang="en-US" i="1">
                                    <a:latin typeface="Cambria Math" panose="02040503050406030204" pitchFamily="18" charset="0"/>
                                  </a:rPr>
                                  <m:t>h</m:t>
                                </m:r>
                              </m:den>
                            </m:f>
                          </m:e>
                        </m:d>
                      </m:e>
                      <m:sup>
                        <m:r>
                          <a:rPr lang="zh-TW" altLang="en-US">
                            <a:latin typeface="Cambria Math" panose="02040503050406030204" pitchFamily="18" charset="0"/>
                          </a:rPr>
                          <m:t>3</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𝑃</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𝑥</m:t>
                        </m:r>
                      </m:e>
                    </m:d>
                  </m:oMath>
                </a14:m>
                <a:r>
                  <a:rPr lang="en-US" altLang="zh-TW" dirty="0" smtClean="0">
                    <a:latin typeface="Cambria Math" panose="02040503050406030204" pitchFamily="18" charset="0"/>
                  </a:rPr>
                  <a:t>	</a:t>
                </a:r>
                <a:r>
                  <a:rPr lang="zh-TW" altLang="en-US" dirty="0" smtClean="0">
                    <a:latin typeface="Cambria Math" panose="02040503050406030204" pitchFamily="18" charset="0"/>
                  </a:rPr>
                  <a:t> </a:t>
                </a:r>
                <a14:m>
                  <m:oMath xmlns:m="http://schemas.openxmlformats.org/officeDocument/2006/math">
                    <m:r>
                      <a:rPr lang="zh-TW" altLang="en-US" i="1">
                        <a:latin typeface="Cambria Math" panose="02040503050406030204" pitchFamily="18" charset="0"/>
                      </a:rPr>
                      <m:t>𝜀</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8⁢</m:t>
                        </m:r>
                        <m:r>
                          <a:rPr lang="zh-TW" altLang="en-US" i="1">
                            <a:latin typeface="Cambria Math" panose="02040503050406030204" pitchFamily="18" charset="0"/>
                          </a:rPr>
                          <m:t>𝜋</m:t>
                        </m:r>
                      </m:num>
                      <m:den>
                        <m:r>
                          <a:rPr lang="zh-TW" altLang="en-US">
                            <a:latin typeface="Cambria Math" panose="02040503050406030204" pitchFamily="18" charset="0"/>
                          </a:rPr>
                          <m:t>3</m:t>
                        </m:r>
                      </m:den>
                    </m:f>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r>
                                  <a:rPr lang="zh-TW" altLang="en-US" i="1">
                                    <a:latin typeface="Cambria Math" panose="02040503050406030204" pitchFamily="18" charset="0"/>
                                  </a:rPr>
                                  <m:t>𝑐</m:t>
                                </m:r>
                              </m:num>
                              <m:den>
                                <m:r>
                                  <a:rPr lang="zh-TW" altLang="en-US" i="1">
                                    <a:latin typeface="Cambria Math" panose="02040503050406030204" pitchFamily="18" charset="0"/>
                                  </a:rPr>
                                  <m:t>h</m:t>
                                </m:r>
                              </m:den>
                            </m:f>
                          </m:e>
                        </m:d>
                      </m:e>
                      <m:sup>
                        <m:r>
                          <a:rPr lang="zh-TW" altLang="en-US">
                            <a:latin typeface="Cambria Math" panose="02040503050406030204" pitchFamily="18" charset="0"/>
                          </a:rPr>
                          <m:t>3</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𝐸</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𝑥</m:t>
                        </m:r>
                      </m:e>
                    </m:d>
                  </m:oMath>
                </a14:m>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r>
                      <a:rPr lang="zh-TW" altLang="en-US" i="1">
                        <a:latin typeface="Cambria Math" panose="02040503050406030204" pitchFamily="18" charset="0"/>
                      </a:rPr>
                      <m:t>𝑥</m:t>
                    </m:r>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𝐹</m:t>
                            </m:r>
                          </m:sub>
                        </m:sSub>
                      </m:num>
                      <m:den>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oMath>
                </a14:m>
                <a:endParaRPr lang="en-US" altLang="zh-TW" dirty="0" smtClean="0">
                  <a:latin typeface="Cambria Math" panose="02040503050406030204" pitchFamily="18" charset="0"/>
                  <a:ea typeface="Cambria Math" panose="02040503050406030204" pitchFamily="18" charset="0"/>
                </a:endParaRPr>
              </a:p>
              <a:p>
                <a:pPr algn="ctr"/>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With the normalized energy and pressure functions:</a:t>
                </a:r>
              </a:p>
              <a:p>
                <a:endParaRPr lang="zh-TW" altLang="en-US"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𝑃</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𝑥</m:t>
                          </m:r>
                        </m:e>
                      </m:d>
                      <m:r>
                        <a:rPr lang="zh-TW" altLang="en-US">
                          <a:latin typeface="Cambria Math" panose="02040503050406030204" pitchFamily="18" charset="0"/>
                        </a:rPr>
                        <m:t>=</m:t>
                      </m:r>
                      <m:r>
                        <a:rPr lang="zh-TW" altLang="en-US" i="1">
                          <a:latin typeface="Cambria Math" panose="02040503050406030204" pitchFamily="18" charset="0"/>
                        </a:rPr>
                        <m:t>𝑥</m:t>
                      </m:r>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2⁢</m:t>
                          </m:r>
                          <m:sSup>
                            <m:sSupPr>
                              <m:ctrlPr>
                                <a:rPr lang="zh-TW" altLang="en-US" i="1">
                                  <a:latin typeface="Cambria Math"/>
                                </a:rPr>
                              </m:ctrlPr>
                            </m:sSupPr>
                            <m:e>
                              <m:r>
                                <a:rPr lang="zh-TW" altLang="en-US" i="1">
                                  <a:latin typeface="Cambria Math" panose="02040503050406030204" pitchFamily="18" charset="0"/>
                                </a:rPr>
                                <m:t>𝑥</m:t>
                              </m:r>
                            </m:e>
                            <m:sup>
                              <m:r>
                                <a:rPr lang="zh-TW" altLang="en-US">
                                  <a:latin typeface="Cambria Math" panose="02040503050406030204" pitchFamily="18" charset="0"/>
                                </a:rPr>
                                <m:t>2</m:t>
                              </m:r>
                            </m:sup>
                          </m:sSup>
                          <m:r>
                            <a:rPr lang="zh-TW" altLang="en-US">
                              <a:latin typeface="Cambria Math" panose="02040503050406030204" pitchFamily="18" charset="0"/>
                            </a:rPr>
                            <m:t>−3</m:t>
                          </m:r>
                        </m:e>
                      </m:d>
                      <m:r>
                        <a:rPr lang="zh-TW" altLang="en-US">
                          <a:latin typeface="Cambria Math" panose="02040503050406030204" pitchFamily="18" charset="0"/>
                        </a:rPr>
                        <m:t>⁢</m:t>
                      </m:r>
                      <m:rad>
                        <m:radPr>
                          <m:degHide m:val="on"/>
                          <m:ctrlPr>
                            <a:rPr lang="zh-TW" altLang="en-US" i="1">
                              <a:latin typeface="Cambria Math"/>
                            </a:rPr>
                          </m:ctrlPr>
                        </m:radPr>
                        <m:deg/>
                        <m:e>
                          <m:sSup>
                            <m:sSupPr>
                              <m:ctrlPr>
                                <a:rPr lang="zh-TW" altLang="en-US" i="1">
                                  <a:latin typeface="Cambria Math"/>
                                </a:rPr>
                              </m:ctrlPr>
                            </m:sSupPr>
                            <m:e>
                              <m:r>
                                <a:rPr lang="zh-TW" altLang="en-US" i="1">
                                  <a:latin typeface="Cambria Math" panose="02040503050406030204" pitchFamily="18" charset="0"/>
                                </a:rPr>
                                <m:t>𝑥</m:t>
                              </m:r>
                            </m:e>
                            <m:sup>
                              <m:r>
                                <a:rPr lang="zh-TW" altLang="en-US">
                                  <a:latin typeface="Cambria Math" panose="02040503050406030204" pitchFamily="18" charset="0"/>
                                </a:rPr>
                                <m:t>2</m:t>
                              </m:r>
                            </m:sup>
                          </m:sSup>
                          <m:r>
                            <a:rPr lang="zh-TW" altLang="en-US">
                              <a:latin typeface="Cambria Math" panose="02040503050406030204" pitchFamily="18" charset="0"/>
                            </a:rPr>
                            <m:t>+1</m:t>
                          </m:r>
                        </m:e>
                      </m:rad>
                      <m:r>
                        <a:rPr lang="zh-TW" altLang="en-US">
                          <a:latin typeface="Cambria Math" panose="02040503050406030204" pitchFamily="18" charset="0"/>
                        </a:rPr>
                        <m:t>+3⁢</m:t>
                      </m:r>
                      <m:sSup>
                        <m:sSupPr>
                          <m:ctrlPr>
                            <a:rPr lang="zh-TW" altLang="en-US" i="1">
                              <a:latin typeface="Cambria Math"/>
                            </a:rPr>
                          </m:ctrlPr>
                        </m:sSupPr>
                        <m:e>
                          <m:r>
                            <m:rPr>
                              <m:sty m:val="p"/>
                            </m:rPr>
                            <a:rPr lang="zh-TW" altLang="en-US">
                              <a:latin typeface="Cambria Math" panose="02040503050406030204" pitchFamily="18" charset="0"/>
                            </a:rPr>
                            <m:t>sinh</m:t>
                          </m:r>
                        </m:e>
                        <m:sup>
                          <m:r>
                            <a:rPr lang="zh-TW" altLang="en-US">
                              <a:latin typeface="Cambria Math" panose="02040503050406030204" pitchFamily="18" charset="0"/>
                            </a:rPr>
                            <m:t>−1</m:t>
                          </m:r>
                        </m:sup>
                      </m:sSup>
                      <m:r>
                        <a:rPr lang="zh-TW" altLang="en-US">
                          <a:latin typeface="Cambria Math" panose="02040503050406030204" pitchFamily="18" charset="0"/>
                        </a:rPr>
                        <m:t>⁢</m:t>
                      </m:r>
                      <m:r>
                        <a:rPr lang="zh-TW" altLang="en-US" i="1">
                          <a:latin typeface="Cambria Math" panose="02040503050406030204" pitchFamily="18" charset="0"/>
                        </a:rPr>
                        <m:t>𝑥</m:t>
                      </m:r>
                    </m:oMath>
                  </m:oMathPara>
                </a14:m>
                <a:endParaRPr lang="zh-TW" altLang="en-US"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𝐸</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𝑥</m:t>
                          </m:r>
                        </m:e>
                      </m:d>
                      <m:r>
                        <a:rPr lang="zh-TW" altLang="en-US">
                          <a:latin typeface="Cambria Math" panose="02040503050406030204" pitchFamily="18" charset="0"/>
                        </a:rPr>
                        <m:t>=3⁢</m:t>
                      </m:r>
                      <m:r>
                        <a:rPr lang="zh-TW" altLang="en-US" i="1">
                          <a:latin typeface="Cambria Math" panose="02040503050406030204" pitchFamily="18" charset="0"/>
                        </a:rPr>
                        <m:t>𝑥</m:t>
                      </m:r>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2⁢</m:t>
                          </m:r>
                          <m:sSup>
                            <m:sSupPr>
                              <m:ctrlPr>
                                <a:rPr lang="zh-TW" altLang="en-US" i="1">
                                  <a:latin typeface="Cambria Math"/>
                                </a:rPr>
                              </m:ctrlPr>
                            </m:sSupPr>
                            <m:e>
                              <m:r>
                                <a:rPr lang="zh-TW" altLang="en-US" i="1">
                                  <a:latin typeface="Cambria Math" panose="02040503050406030204" pitchFamily="18" charset="0"/>
                                </a:rPr>
                                <m:t>𝑥</m:t>
                              </m:r>
                            </m:e>
                            <m:sup>
                              <m:r>
                                <a:rPr lang="zh-TW" altLang="en-US">
                                  <a:latin typeface="Cambria Math" panose="02040503050406030204" pitchFamily="18" charset="0"/>
                                </a:rPr>
                                <m:t>2</m:t>
                              </m:r>
                            </m:sup>
                          </m:sSup>
                          <m:r>
                            <a:rPr lang="zh-TW" altLang="en-US">
                              <a:latin typeface="Cambria Math" panose="02040503050406030204" pitchFamily="18" charset="0"/>
                            </a:rPr>
                            <m:t>+1</m:t>
                          </m:r>
                        </m:e>
                      </m:d>
                      <m:r>
                        <a:rPr lang="zh-TW" altLang="en-US">
                          <a:latin typeface="Cambria Math" panose="02040503050406030204" pitchFamily="18" charset="0"/>
                        </a:rPr>
                        <m:t>⁢</m:t>
                      </m:r>
                      <m:rad>
                        <m:radPr>
                          <m:degHide m:val="on"/>
                          <m:ctrlPr>
                            <a:rPr lang="zh-TW" altLang="en-US" i="1">
                              <a:latin typeface="Cambria Math"/>
                            </a:rPr>
                          </m:ctrlPr>
                        </m:radPr>
                        <m:deg/>
                        <m:e>
                          <m:sSup>
                            <m:sSupPr>
                              <m:ctrlPr>
                                <a:rPr lang="zh-TW" altLang="en-US" i="1">
                                  <a:latin typeface="Cambria Math"/>
                                </a:rPr>
                              </m:ctrlPr>
                            </m:sSupPr>
                            <m:e>
                              <m:r>
                                <a:rPr lang="zh-TW" altLang="en-US" i="1">
                                  <a:latin typeface="Cambria Math" panose="02040503050406030204" pitchFamily="18" charset="0"/>
                                </a:rPr>
                                <m:t>𝑥</m:t>
                              </m:r>
                            </m:e>
                            <m:sup>
                              <m:r>
                                <a:rPr lang="zh-TW" altLang="en-US">
                                  <a:latin typeface="Cambria Math" panose="02040503050406030204" pitchFamily="18" charset="0"/>
                                </a:rPr>
                                <m:t>2</m:t>
                              </m:r>
                            </m:sup>
                          </m:sSup>
                          <m:r>
                            <a:rPr lang="zh-TW" altLang="en-US">
                              <a:latin typeface="Cambria Math" panose="02040503050406030204" pitchFamily="18" charset="0"/>
                            </a:rPr>
                            <m:t>+1</m:t>
                          </m:r>
                        </m:e>
                      </m:rad>
                      <m:r>
                        <a:rPr lang="zh-TW" altLang="en-US">
                          <a:latin typeface="Cambria Math" panose="02040503050406030204" pitchFamily="18" charset="0"/>
                        </a:rPr>
                        <m:t>−8⁢</m:t>
                      </m:r>
                      <m:sSup>
                        <m:sSupPr>
                          <m:ctrlPr>
                            <a:rPr lang="zh-TW" altLang="en-US" i="1">
                              <a:latin typeface="Cambria Math"/>
                            </a:rPr>
                          </m:ctrlPr>
                        </m:sSupPr>
                        <m:e>
                          <m:r>
                            <a:rPr lang="zh-TW" altLang="en-US" i="1">
                              <a:latin typeface="Cambria Math" panose="02040503050406030204" pitchFamily="18" charset="0"/>
                            </a:rPr>
                            <m:t>𝑥</m:t>
                          </m:r>
                        </m:e>
                        <m:sup>
                          <m:r>
                            <a:rPr lang="zh-TW" altLang="en-US">
                              <a:latin typeface="Cambria Math" panose="02040503050406030204" pitchFamily="18" charset="0"/>
                            </a:rPr>
                            <m:t>3</m:t>
                          </m:r>
                        </m:sup>
                      </m:sSup>
                      <m:r>
                        <a:rPr lang="zh-TW" altLang="en-US">
                          <a:latin typeface="Cambria Math" panose="02040503050406030204" pitchFamily="18" charset="0"/>
                        </a:rPr>
                        <m:t>−3⁢</m:t>
                      </m:r>
                      <m:sSup>
                        <m:sSupPr>
                          <m:ctrlPr>
                            <a:rPr lang="zh-TW" altLang="en-US" i="1">
                              <a:latin typeface="Cambria Math"/>
                            </a:rPr>
                          </m:ctrlPr>
                        </m:sSupPr>
                        <m:e>
                          <m:r>
                            <m:rPr>
                              <m:sty m:val="p"/>
                            </m:rPr>
                            <a:rPr lang="zh-TW" altLang="en-US">
                              <a:latin typeface="Cambria Math" panose="02040503050406030204" pitchFamily="18" charset="0"/>
                            </a:rPr>
                            <m:t>sinh</m:t>
                          </m:r>
                        </m:e>
                        <m:sup>
                          <m:r>
                            <a:rPr lang="zh-TW" altLang="en-US">
                              <a:latin typeface="Cambria Math" panose="02040503050406030204" pitchFamily="18" charset="0"/>
                            </a:rPr>
                            <m:t>−1</m:t>
                          </m:r>
                        </m:sup>
                      </m:sSup>
                      <m:r>
                        <a:rPr lang="zh-TW" altLang="en-US">
                          <a:latin typeface="Cambria Math" panose="02040503050406030204" pitchFamily="18" charset="0"/>
                        </a:rPr>
                        <m:t>⁢</m:t>
                      </m:r>
                      <m:r>
                        <a:rPr lang="zh-TW" altLang="en-US" i="1">
                          <a:latin typeface="Cambria Math" panose="02040503050406030204" pitchFamily="18" charset="0"/>
                        </a:rPr>
                        <m:t>𝑥</m:t>
                      </m:r>
                    </m:oMath>
                  </m:oMathPara>
                </a14:m>
                <a:endParaRPr lang="zh-TW" altLang="en-US"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63990" y="1090569"/>
                <a:ext cx="7800502" cy="2632772"/>
              </a:xfrm>
              <a:prstGeom prst="rect">
                <a:avLst/>
              </a:prstGeom>
              <a:blipFill rotWithShape="1">
                <a:blip r:embed="rId2"/>
                <a:stretch>
                  <a:fillRect l="-703" t="-1389"/>
                </a:stretch>
              </a:blipFill>
            </p:spPr>
            <p:txBody>
              <a:bodyPr/>
              <a:lstStyle/>
              <a:p>
                <a:r>
                  <a:rPr lang="zh-TW" altLang="en-US">
                    <a:noFill/>
                  </a:rPr>
                  <a:t> </a:t>
                </a:r>
              </a:p>
            </p:txBody>
          </p:sp>
        </mc:Fallback>
      </mc:AlternateContent>
      <p:grpSp>
        <p:nvGrpSpPr>
          <p:cNvPr id="18" name="Group 17"/>
          <p:cNvGrpSpPr/>
          <p:nvPr/>
        </p:nvGrpSpPr>
        <p:grpSpPr>
          <a:xfrm>
            <a:off x="322985" y="3849089"/>
            <a:ext cx="8367940" cy="2923797"/>
            <a:chOff x="322985" y="3849089"/>
            <a:chExt cx="8367940" cy="2923797"/>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85" y="3849089"/>
              <a:ext cx="3921853" cy="292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241" y="3849089"/>
              <a:ext cx="4126684" cy="290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03902" y="4387441"/>
              <a:ext cx="410498" cy="2206995"/>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Rectangle 13"/>
            <p:cNvSpPr/>
            <p:nvPr/>
          </p:nvSpPr>
          <p:spPr>
            <a:xfrm>
              <a:off x="3282028" y="4387441"/>
              <a:ext cx="845355" cy="2206997"/>
            </a:xfrm>
            <a:prstGeom prst="rect">
              <a:avLst/>
            </a:prstGeom>
            <a:solidFill>
              <a:srgbClr val="00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Rectangle 14"/>
            <p:cNvSpPr/>
            <p:nvPr/>
          </p:nvSpPr>
          <p:spPr>
            <a:xfrm>
              <a:off x="4811931" y="4387441"/>
              <a:ext cx="410498" cy="2206995"/>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Rectangle 15"/>
            <p:cNvSpPr/>
            <p:nvPr/>
          </p:nvSpPr>
          <p:spPr>
            <a:xfrm>
              <a:off x="7590057" y="4387441"/>
              <a:ext cx="845355" cy="2206997"/>
            </a:xfrm>
            <a:prstGeom prst="rect">
              <a:avLst/>
            </a:prstGeom>
            <a:solidFill>
              <a:srgbClr val="00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TextBox 10"/>
            <p:cNvSpPr txBox="1"/>
            <p:nvPr/>
          </p:nvSpPr>
          <p:spPr>
            <a:xfrm>
              <a:off x="2978100" y="4849322"/>
              <a:ext cx="1266738" cy="923330"/>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Relativistic gas</a:t>
              </a:r>
            </a:p>
            <a:p>
              <a:pPr algn="ctr"/>
              <a:r>
                <a:rPr lang="en-US" altLang="zh-TW" dirty="0" smtClean="0">
                  <a:latin typeface="Cambria Math" pitchFamily="18" charset="0"/>
                  <a:ea typeface="Cambria Math" pitchFamily="18" charset="0"/>
                </a:rPr>
                <a:t>n=3</a:t>
              </a:r>
              <a:endParaRPr lang="zh-TW" altLang="en-US" dirty="0" smtClean="0">
                <a:latin typeface="Cambria Math" pitchFamily="18" charset="0"/>
                <a:ea typeface="Cambria Math" pitchFamily="18" charset="0"/>
              </a:endParaRPr>
            </a:p>
          </p:txBody>
        </p:sp>
        <p:sp>
          <p:nvSpPr>
            <p:cNvPr id="12" name="Rectangle 11"/>
            <p:cNvSpPr/>
            <p:nvPr/>
          </p:nvSpPr>
          <p:spPr>
            <a:xfrm>
              <a:off x="1363915" y="4018109"/>
              <a:ext cx="1839991" cy="369332"/>
            </a:xfrm>
            <a:prstGeom prst="rect">
              <a:avLst/>
            </a:prstGeom>
          </p:spPr>
          <p:txBody>
            <a:bodyPr wrap="none">
              <a:spAutoFit/>
            </a:bodyPr>
            <a:lstStyle/>
            <a:p>
              <a:r>
                <a:rPr lang="en-US" altLang="zh-TW" dirty="0" err="1">
                  <a:latin typeface="Cambria Math" pitchFamily="18" charset="0"/>
                  <a:ea typeface="Cambria Math" pitchFamily="18" charset="0"/>
                </a:rPr>
                <a:t>Polytropic</a:t>
              </a:r>
              <a:r>
                <a:rPr lang="en-US" altLang="zh-TW" dirty="0">
                  <a:latin typeface="Cambria Math" pitchFamily="18" charset="0"/>
                  <a:ea typeface="Cambria Math" pitchFamily="18" charset="0"/>
                </a:rPr>
                <a:t> index </a:t>
              </a:r>
              <a:endParaRPr lang="zh-TW" altLang="en-US" dirty="0"/>
            </a:p>
          </p:txBody>
        </p:sp>
        <p:sp>
          <p:nvSpPr>
            <p:cNvPr id="19" name="TextBox 18"/>
            <p:cNvSpPr txBox="1"/>
            <p:nvPr/>
          </p:nvSpPr>
          <p:spPr>
            <a:xfrm>
              <a:off x="503902" y="4849322"/>
              <a:ext cx="939004" cy="923330"/>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Non-</a:t>
              </a:r>
              <a:r>
                <a:rPr lang="en-US" altLang="zh-TW" dirty="0" err="1" smtClean="0">
                  <a:latin typeface="Cambria Math" pitchFamily="18" charset="0"/>
                  <a:ea typeface="Cambria Math" pitchFamily="18" charset="0"/>
                </a:rPr>
                <a:t>rel</a:t>
              </a:r>
              <a:r>
                <a:rPr lang="en-US" altLang="zh-TW" dirty="0" smtClean="0">
                  <a:latin typeface="Cambria Math" pitchFamily="18" charset="0"/>
                  <a:ea typeface="Cambria Math" pitchFamily="18" charset="0"/>
                </a:rPr>
                <a:t> gas</a:t>
              </a:r>
            </a:p>
            <a:p>
              <a:pPr algn="ctr"/>
              <a:r>
                <a:rPr lang="en-US" altLang="zh-TW" dirty="0" smtClean="0">
                  <a:latin typeface="Cambria Math" pitchFamily="18" charset="0"/>
                  <a:ea typeface="Cambria Math" pitchFamily="18" charset="0"/>
                </a:rPr>
                <a:t>n=1.5</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4752927" y="4849322"/>
                  <a:ext cx="939004" cy="1172309"/>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Non-</a:t>
                  </a:r>
                  <a:r>
                    <a:rPr lang="en-US" altLang="zh-TW" dirty="0" err="1" smtClean="0">
                      <a:latin typeface="Cambria Math" pitchFamily="18" charset="0"/>
                      <a:ea typeface="Cambria Math" pitchFamily="18" charset="0"/>
                    </a:rPr>
                    <a:t>rel</a:t>
                  </a:r>
                  <a:r>
                    <a:rPr lang="en-US" altLang="zh-TW" dirty="0" smtClean="0">
                      <a:latin typeface="Cambria Math" pitchFamily="18" charset="0"/>
                      <a:ea typeface="Cambria Math" pitchFamily="18" charset="0"/>
                    </a:rPr>
                    <a:t> gas</a:t>
                  </a:r>
                </a:p>
                <a:p>
                  <a:pPr algn="ctr"/>
                  <a14:m>
                    <m:oMathPara xmlns:m="http://schemas.openxmlformats.org/officeDocument/2006/math">
                      <m:oMathParaPr>
                        <m:jc m:val="centerGroup"/>
                      </m:oMathParaPr>
                      <m:oMath xmlns:m="http://schemas.openxmlformats.org/officeDocument/2006/math">
                        <m:r>
                          <a:rPr lang="zh-TW" altLang="en-US" i="1">
                            <a:latin typeface="Cambria Math"/>
                          </a:rPr>
                          <m:t>𝛤</m:t>
                        </m:r>
                        <m:r>
                          <a:rPr lang="zh-TW" altLang="en-US">
                            <a:latin typeface="Cambria Math"/>
                          </a:rPr>
                          <m:t>=</m:t>
                        </m:r>
                        <m:f>
                          <m:fPr>
                            <m:ctrlPr>
                              <a:rPr lang="zh-TW" altLang="en-US" i="1">
                                <a:latin typeface="Cambria Math"/>
                              </a:rPr>
                            </m:ctrlPr>
                          </m:fPr>
                          <m:num>
                            <m:r>
                              <a:rPr lang="zh-TW" altLang="en-US">
                                <a:latin typeface="Cambria Math"/>
                              </a:rPr>
                              <m:t>5</m:t>
                            </m:r>
                          </m:num>
                          <m:den>
                            <m:r>
                              <a:rPr lang="zh-TW" altLang="en-US">
                                <a:latin typeface="Cambria Math"/>
                              </a:rPr>
                              <m:t>3</m:t>
                            </m:r>
                          </m:den>
                        </m:f>
                      </m:oMath>
                    </m:oMathPara>
                  </a14:m>
                  <a:endParaRPr lang="zh-TW"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752927" y="4849322"/>
                  <a:ext cx="939004" cy="1172309"/>
                </a:xfrm>
                <a:prstGeom prst="rect">
                  <a:avLst/>
                </a:prstGeom>
                <a:blipFill rotWithShape="1">
                  <a:blip r:embed="rId5"/>
                  <a:stretch>
                    <a:fillRect l="-5844" t="-3109" r="-51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75205" y="4849322"/>
                  <a:ext cx="1275057" cy="1165704"/>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Relativistic gas</a:t>
                  </a:r>
                </a:p>
                <a:p>
                  <a:pPr algn="ctr"/>
                  <a14:m>
                    <m:oMathPara xmlns:m="http://schemas.openxmlformats.org/officeDocument/2006/math">
                      <m:oMathParaPr>
                        <m:jc m:val="centerGroup"/>
                      </m:oMathParaPr>
                      <m:oMath xmlns:m="http://schemas.openxmlformats.org/officeDocument/2006/math">
                        <m:r>
                          <a:rPr lang="zh-TW" altLang="en-US" i="1">
                            <a:latin typeface="Cambria Math"/>
                          </a:rPr>
                          <m:t>𝛤</m:t>
                        </m:r>
                        <m:r>
                          <a:rPr lang="zh-TW" altLang="en-US">
                            <a:latin typeface="Cambria Math"/>
                          </a:rPr>
                          <m:t>=</m:t>
                        </m:r>
                        <m:f>
                          <m:fPr>
                            <m:ctrlPr>
                              <a:rPr lang="zh-TW" altLang="en-US" i="1">
                                <a:latin typeface="Cambria Math"/>
                              </a:rPr>
                            </m:ctrlPr>
                          </m:fPr>
                          <m:num>
                            <m:r>
                              <a:rPr lang="en-US" altLang="zh-TW" b="0" i="0" smtClean="0">
                                <a:latin typeface="Cambria Math"/>
                              </a:rPr>
                              <m:t>4</m:t>
                            </m:r>
                          </m:num>
                          <m:den>
                            <m:r>
                              <a:rPr lang="zh-TW" altLang="en-US">
                                <a:latin typeface="Cambria Math"/>
                              </a:rPr>
                              <m:t>3</m:t>
                            </m:r>
                          </m:den>
                        </m:f>
                      </m:oMath>
                    </m:oMathPara>
                  </a14:m>
                  <a:endParaRPr lang="zh-TW"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375205" y="4849322"/>
                  <a:ext cx="1275057" cy="1165704"/>
                </a:xfrm>
                <a:prstGeom prst="rect">
                  <a:avLst/>
                </a:prstGeom>
                <a:blipFill rotWithShape="1">
                  <a:blip r:embed="rId6"/>
                  <a:stretch>
                    <a:fillRect l="-4306" t="-3125" r="-6220"/>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04533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Some handy numbers</a:t>
            </a:r>
            <a:endParaRPr lang="zh-TW" altLang="en-US" dirty="0"/>
          </a:p>
        </p:txBody>
      </p:sp>
      <p:sp>
        <p:nvSpPr>
          <p:cNvPr id="3" name="Rectangle 2"/>
          <p:cNvSpPr/>
          <p:nvPr/>
        </p:nvSpPr>
        <p:spPr>
          <a:xfrm>
            <a:off x="629199" y="1063034"/>
            <a:ext cx="8120518" cy="646331"/>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Handy expressions for the pressure for a degenerate electron gas are, for the non-</a:t>
            </a:r>
          </a:p>
          <a:p>
            <a:r>
              <a:rPr lang="en-US" altLang="zh-TW" dirty="0">
                <a:latin typeface="Cambria Math" panose="02040503050406030204" pitchFamily="18" charset="0"/>
                <a:ea typeface="Cambria Math" panose="02040503050406030204" pitchFamily="18" charset="0"/>
              </a:rPr>
              <a:t>relativistic and relativistic cases,</a:t>
            </a:r>
            <a:endParaRPr lang="zh-TW" altLang="en-US" dirty="0">
              <a:latin typeface="Cambria Math" panose="020405030504060302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491" y="1709364"/>
            <a:ext cx="3034041" cy="127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9199" y="2992665"/>
            <a:ext cx="3421386" cy="369332"/>
          </a:xfrm>
          <a:prstGeom prst="rect">
            <a:avLst/>
          </a:prstGeom>
        </p:spPr>
        <p:txBody>
          <a:bodyPr wrap="none">
            <a:spAutoFit/>
          </a:bodyPr>
          <a:lstStyle/>
          <a:p>
            <a:r>
              <a:rPr lang="en-US" altLang="zh-TW" dirty="0">
                <a:latin typeface="Cambria Math" panose="02040503050406030204" pitchFamily="18" charset="0"/>
                <a:ea typeface="Cambria Math" panose="02040503050406030204" pitchFamily="18" charset="0"/>
              </a:rPr>
              <a:t>and for a degenerate neutron gas</a:t>
            </a:r>
            <a:endParaRPr lang="zh-TW" altLang="en-US" dirty="0">
              <a:latin typeface="Cambria Math" panose="02040503050406030204"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647" y="3470946"/>
            <a:ext cx="3301622" cy="96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9199" y="4519394"/>
            <a:ext cx="7734626"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with ρ and μ in </a:t>
            </a:r>
            <a:r>
              <a:rPr lang="en-US" altLang="zh-TW" dirty="0" err="1">
                <a:latin typeface="Cambria Math" panose="02040503050406030204" pitchFamily="18" charset="0"/>
                <a:ea typeface="Cambria Math" panose="02040503050406030204" pitchFamily="18" charset="0"/>
              </a:rPr>
              <a:t>cgs</a:t>
            </a:r>
            <a:r>
              <a:rPr lang="en-US" altLang="zh-TW" dirty="0">
                <a:latin typeface="Cambria Math" panose="02040503050406030204" pitchFamily="18" charset="0"/>
                <a:ea typeface="Cambria Math" panose="02040503050406030204" pitchFamily="18" charset="0"/>
              </a:rPr>
              <a:t> units, and the standard ε = p/(Γ − 1) giving the internal </a:t>
            </a:r>
            <a:r>
              <a:rPr lang="en-US" altLang="zh-TW" dirty="0" smtClean="0">
                <a:latin typeface="Cambria Math" panose="02040503050406030204" pitchFamily="18" charset="0"/>
                <a:ea typeface="Cambria Math" panose="02040503050406030204" pitchFamily="18" charset="0"/>
              </a:rPr>
              <a:t>energy density </a:t>
            </a:r>
            <a:r>
              <a:rPr lang="en-US" altLang="zh-TW" dirty="0">
                <a:latin typeface="Cambria Math" panose="02040503050406030204" pitchFamily="18" charset="0"/>
                <a:ea typeface="Cambria Math" panose="02040503050406030204" pitchFamily="18" charset="0"/>
              </a:rPr>
              <a:t>for each. Note the similarity between the two different degenerate </a:t>
            </a:r>
            <a:r>
              <a:rPr lang="en-US" altLang="zh-TW" dirty="0" smtClean="0">
                <a:latin typeface="Cambria Math" panose="02040503050406030204" pitchFamily="18" charset="0"/>
                <a:ea typeface="Cambria Math" panose="02040503050406030204" pitchFamily="18" charset="0"/>
              </a:rPr>
              <a:t>gases in </a:t>
            </a:r>
            <a:r>
              <a:rPr lang="en-US" altLang="zh-TW" dirty="0">
                <a:latin typeface="Cambria Math" panose="02040503050406030204" pitchFamily="18" charset="0"/>
                <a:ea typeface="Cambria Math" panose="02040503050406030204" pitchFamily="18" charset="0"/>
              </a:rPr>
              <a:t>the relativistic cases.</a:t>
            </a:r>
            <a:endParaRPr lang="zh-TW"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29199" y="5526177"/>
                <a:ext cx="8120518" cy="1200329"/>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The boundaries between the non-relativistic and relativistic cases </a:t>
                </a:r>
                <a:r>
                  <a:rPr lang="en-US" altLang="zh-TW" dirty="0">
                    <a:latin typeface="Cambria Math" panose="02040503050406030204" pitchFamily="18" charset="0"/>
                    <a:ea typeface="Cambria Math" panose="02040503050406030204" pitchFamily="18" charset="0"/>
                  </a:rPr>
                  <a:t>are </a:t>
                </a:r>
                <a:r>
                  <a:rPr lang="en-US" altLang="zh-TW" dirty="0" smtClean="0">
                    <a:latin typeface="Cambria Math" panose="02040503050406030204" pitchFamily="18" charset="0"/>
                    <a:ea typeface="Cambria Math" panose="02040503050406030204" pitchFamily="18" charset="0"/>
                  </a:rPr>
                  <a:t>approximately </a:t>
                </a:r>
              </a:p>
              <a:p>
                <a14:m>
                  <m:oMath xmlns:m="http://schemas.openxmlformats.org/officeDocument/2006/math">
                    <m:r>
                      <a:rPr lang="zh-TW" altLang="en-US">
                        <a:latin typeface="Cambria Math" panose="02040503050406030204" pitchFamily="18" charset="0"/>
                      </a:rPr>
                      <m:t>1.9×</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6</m:t>
                        </m:r>
                      </m:sup>
                    </m:sSup>
                    <m:r>
                      <a:rPr lang="zh-TW" altLang="en-US">
                        <a:latin typeface="Cambria Math" panose="02040503050406030204" pitchFamily="18" charset="0"/>
                      </a:rPr>
                      <m:t>⁢</m:t>
                    </m:r>
                    <m:r>
                      <a:rPr lang="zh-TW" altLang="en-US" i="1">
                        <a:latin typeface="Cambria Math" panose="02040503050406030204" pitchFamily="18" charset="0"/>
                      </a:rPr>
                      <m:t>𝑔</m:t>
                    </m:r>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cm</m:t>
                        </m:r>
                      </m:e>
                      <m:sup>
                        <m:r>
                          <a:rPr lang="zh-TW" altLang="en-US">
                            <a:latin typeface="Cambria Math" panose="02040503050406030204" pitchFamily="18" charset="0"/>
                          </a:rPr>
                          <m:t>−3</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for the degenerate electron gas and </a:t>
                </a:r>
              </a:p>
              <a:p>
                <a14:m>
                  <m:oMath xmlns:m="http://schemas.openxmlformats.org/officeDocument/2006/math">
                    <m:r>
                      <a:rPr lang="zh-TW" altLang="en-US">
                        <a:latin typeface="Cambria Math" panose="02040503050406030204" pitchFamily="18" charset="0"/>
                      </a:rPr>
                      <m:t>1.</m:t>
                    </m:r>
                    <m:r>
                      <a:rPr lang="en-US" altLang="zh-TW" b="0" i="0" smtClean="0">
                        <a:latin typeface="Cambria Math" panose="02040503050406030204" pitchFamily="18" charset="0"/>
                        <a:ea typeface="Cambria Math" panose="02040503050406030204" pitchFamily="18" charset="0"/>
                      </a:rPr>
                      <m:t>15</m:t>
                    </m:r>
                    <m:r>
                      <a:rPr lang="zh-TW" altLang="en-US">
                        <a:latin typeface="Cambria Math" panose="02040503050406030204" pitchFamily="18" charset="0"/>
                      </a:rPr>
                      <m:t>×</m:t>
                    </m:r>
                    <m:sSup>
                      <m:sSupPr>
                        <m:ctrlPr>
                          <a:rPr lang="zh-TW" altLang="en-US" i="1">
                            <a:latin typeface="Cambria Math"/>
                          </a:rPr>
                        </m:ctrlPr>
                      </m:sSupPr>
                      <m:e>
                        <m:r>
                          <a:rPr lang="zh-TW" altLang="en-US">
                            <a:latin typeface="Cambria Math" panose="02040503050406030204" pitchFamily="18" charset="0"/>
                          </a:rPr>
                          <m:t>10</m:t>
                        </m:r>
                      </m:e>
                      <m:sup>
                        <m:r>
                          <a:rPr lang="en-US" altLang="zh-TW" b="0" i="0" smtClean="0">
                            <a:latin typeface="Cambria Math" panose="02040503050406030204" pitchFamily="18" charset="0"/>
                            <a:ea typeface="Cambria Math" panose="02040503050406030204" pitchFamily="18" charset="0"/>
                          </a:rPr>
                          <m:t>1</m:t>
                        </m:r>
                        <m:r>
                          <a:rPr lang="zh-TW" altLang="en-US">
                            <a:latin typeface="Cambria Math" panose="02040503050406030204" pitchFamily="18" charset="0"/>
                          </a:rPr>
                          <m:t>6</m:t>
                        </m:r>
                      </m:sup>
                    </m:sSup>
                    <m:r>
                      <a:rPr lang="zh-TW" altLang="en-US">
                        <a:latin typeface="Cambria Math" panose="02040503050406030204" pitchFamily="18" charset="0"/>
                      </a:rPr>
                      <m:t>⁢</m:t>
                    </m:r>
                    <m:r>
                      <a:rPr lang="zh-TW" altLang="en-US" i="1">
                        <a:latin typeface="Cambria Math" panose="02040503050406030204" pitchFamily="18" charset="0"/>
                      </a:rPr>
                      <m:t>𝑔</m:t>
                    </m:r>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cm</m:t>
                        </m:r>
                      </m:e>
                      <m:sup>
                        <m:r>
                          <a:rPr lang="zh-TW" altLang="en-US">
                            <a:latin typeface="Cambria Math" panose="02040503050406030204" pitchFamily="18" charset="0"/>
                          </a:rPr>
                          <m:t>−3</m:t>
                        </m:r>
                      </m:sup>
                    </m:sSup>
                    <m:r>
                      <a:rPr lang="en-US" altLang="zh-TW" b="0" i="1" smtClean="0">
                        <a:latin typeface="Cambria Math" panose="02040503050406030204" pitchFamily="18" charset="0"/>
                        <a:ea typeface="Cambria Math" panose="02040503050406030204" pitchFamily="18" charset="0"/>
                      </a:rPr>
                      <m:t> </m:t>
                    </m:r>
                  </m:oMath>
                </a14:m>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for degenerate neutrons.</a:t>
                </a:r>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9199" y="5526177"/>
                <a:ext cx="8120518" cy="1200329"/>
              </a:xfrm>
              <a:prstGeom prst="rect">
                <a:avLst/>
              </a:prstGeom>
              <a:blipFill rotWithShape="1">
                <a:blip r:embed="rId4"/>
                <a:stretch>
                  <a:fillRect l="-601" t="-3061" b="-71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4770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7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rot="21094860">
                <a:off x="2955819" y="1961302"/>
                <a:ext cx="1577611"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i="1" smtClean="0">
                              <a:solidFill>
                                <a:srgbClr val="00FF00"/>
                              </a:solidFill>
                              <a:latin typeface="Cambria Math"/>
                            </a:rPr>
                          </m:ctrlPr>
                        </m:fPr>
                        <m:num>
                          <m:sSub>
                            <m:sSubPr>
                              <m:ctrlPr>
                                <a:rPr lang="zh-TW" altLang="en-US" i="1">
                                  <a:solidFill>
                                    <a:srgbClr val="00FF00"/>
                                  </a:solidFill>
                                  <a:latin typeface="Cambria Math"/>
                                </a:rPr>
                              </m:ctrlPr>
                            </m:sSubPr>
                            <m:e>
                              <m:r>
                                <a:rPr lang="zh-TW" altLang="en-US" i="1">
                                  <a:solidFill>
                                    <a:srgbClr val="00FF00"/>
                                  </a:solidFill>
                                  <a:latin typeface="Cambria Math"/>
                                </a:rPr>
                                <m:t>𝑚</m:t>
                              </m:r>
                            </m:e>
                            <m:sub>
                              <m:r>
                                <a:rPr lang="zh-TW" altLang="en-US">
                                  <a:solidFill>
                                    <a:srgbClr val="00FF00"/>
                                  </a:solidFill>
                                  <a:latin typeface="Cambria Math"/>
                                </a:rPr>
                                <m:t>0</m:t>
                              </m:r>
                            </m:sub>
                          </m:sSub>
                          <m:r>
                            <a:rPr lang="zh-TW" altLang="en-US">
                              <a:solidFill>
                                <a:srgbClr val="00FF00"/>
                              </a:solidFill>
                              <a:latin typeface="Cambria Math"/>
                            </a:rPr>
                            <m:t>⁢</m:t>
                          </m:r>
                          <m:sSup>
                            <m:sSupPr>
                              <m:ctrlPr>
                                <a:rPr lang="zh-TW" altLang="en-US" i="1">
                                  <a:solidFill>
                                    <a:srgbClr val="00FF00"/>
                                  </a:solidFill>
                                  <a:latin typeface="Cambria Math"/>
                                </a:rPr>
                              </m:ctrlPr>
                            </m:sSupPr>
                            <m:e>
                              <m:r>
                                <a:rPr lang="zh-TW" altLang="en-US" i="1">
                                  <a:solidFill>
                                    <a:srgbClr val="00FF00"/>
                                  </a:solidFill>
                                  <a:latin typeface="Cambria Math"/>
                                </a:rPr>
                                <m:t>𝑐</m:t>
                              </m:r>
                            </m:e>
                            <m:sup>
                              <m:r>
                                <a:rPr lang="zh-TW" altLang="en-US">
                                  <a:solidFill>
                                    <a:srgbClr val="00FF00"/>
                                  </a:solidFill>
                                  <a:latin typeface="Cambria Math"/>
                                </a:rPr>
                                <m:t>2</m:t>
                              </m:r>
                            </m:sup>
                          </m:sSup>
                        </m:num>
                        <m:den>
                          <m:r>
                            <a:rPr lang="en-US" altLang="zh-TW" i="1">
                              <a:solidFill>
                                <a:srgbClr val="00FF00"/>
                              </a:solidFill>
                              <a:latin typeface="Cambria Math"/>
                            </a:rPr>
                            <m:t>𝑘𝑇</m:t>
                          </m:r>
                        </m:den>
                      </m:f>
                      <m:r>
                        <a:rPr lang="en-US" altLang="zh-TW">
                          <a:solidFill>
                            <a:srgbClr val="00FF00"/>
                          </a:solidFill>
                          <a:latin typeface="Cambria Math"/>
                        </a:rPr>
                        <m:t>=1000</m:t>
                      </m:r>
                    </m:oMath>
                  </m:oMathPara>
                </a14:m>
                <a:endParaRPr lang="zh-TW" altLang="en-US" dirty="0">
                  <a:solidFill>
                    <a:srgbClr val="00FF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rot="21094860">
                <a:off x="2955819" y="1961302"/>
                <a:ext cx="1577611" cy="648126"/>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rot="21086922">
                <a:off x="5549004" y="2203550"/>
                <a:ext cx="105349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i="1">
                              <a:solidFill>
                                <a:srgbClr val="FF0000"/>
                              </a:solidFill>
                              <a:latin typeface="Cambria Math"/>
                            </a:rPr>
                          </m:ctrlPr>
                        </m:fPr>
                        <m:num>
                          <m:sSub>
                            <m:sSubPr>
                              <m:ctrlPr>
                                <a:rPr lang="zh-TW" altLang="en-US" i="1">
                                  <a:solidFill>
                                    <a:srgbClr val="FF0000"/>
                                  </a:solidFill>
                                  <a:latin typeface="Cambria Math"/>
                                </a:rPr>
                              </m:ctrlPr>
                            </m:sSubPr>
                            <m:e>
                              <m:r>
                                <a:rPr lang="zh-TW" altLang="en-US" i="1">
                                  <a:solidFill>
                                    <a:srgbClr val="FF0000"/>
                                  </a:solidFill>
                                  <a:latin typeface="Cambria Math"/>
                                </a:rPr>
                                <m:t>𝜀</m:t>
                              </m:r>
                            </m:e>
                            <m:sub>
                              <m:r>
                                <a:rPr lang="en-US" altLang="zh-TW" i="1">
                                  <a:solidFill>
                                    <a:srgbClr val="FF0000"/>
                                  </a:solidFill>
                                  <a:latin typeface="Cambria Math"/>
                                </a:rPr>
                                <m:t>𝐹</m:t>
                              </m:r>
                            </m:sub>
                          </m:sSub>
                        </m:num>
                        <m:den>
                          <m:r>
                            <m:rPr>
                              <m:sty m:val="p"/>
                            </m:rPr>
                            <a:rPr lang="zh-TW" altLang="en-US">
                              <a:solidFill>
                                <a:srgbClr val="FF0000"/>
                              </a:solidFill>
                              <a:latin typeface="Cambria Math"/>
                            </a:rPr>
                            <m:t>kT</m:t>
                          </m:r>
                        </m:den>
                      </m:f>
                      <m:r>
                        <a:rPr lang="en-US" altLang="zh-TW" i="1">
                          <a:solidFill>
                            <a:srgbClr val="FF0000"/>
                          </a:solidFill>
                          <a:latin typeface="Cambria Math"/>
                        </a:rPr>
                        <m:t>=10</m:t>
                      </m:r>
                    </m:oMath>
                  </m:oMathPara>
                </a14:m>
                <a:endParaRPr lang="zh-TW" altLang="en-US"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rot="21086922">
                <a:off x="5549004" y="2203550"/>
                <a:ext cx="1053494" cy="564898"/>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884027" y="5066435"/>
                <a:ext cx="105349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i="1">
                              <a:solidFill>
                                <a:srgbClr val="FF0000"/>
                              </a:solidFill>
                              <a:latin typeface="Cambria Math"/>
                            </a:rPr>
                          </m:ctrlPr>
                        </m:fPr>
                        <m:num>
                          <m:sSub>
                            <m:sSubPr>
                              <m:ctrlPr>
                                <a:rPr lang="zh-TW" altLang="en-US" i="1">
                                  <a:solidFill>
                                    <a:srgbClr val="FF0000"/>
                                  </a:solidFill>
                                  <a:latin typeface="Cambria Math"/>
                                </a:rPr>
                              </m:ctrlPr>
                            </m:sSubPr>
                            <m:e>
                              <m:r>
                                <a:rPr lang="zh-TW" altLang="en-US" i="1">
                                  <a:solidFill>
                                    <a:srgbClr val="FF0000"/>
                                  </a:solidFill>
                                  <a:latin typeface="Cambria Math"/>
                                </a:rPr>
                                <m:t>𝜀</m:t>
                              </m:r>
                            </m:e>
                            <m:sub>
                              <m:r>
                                <a:rPr lang="en-US" altLang="zh-TW" i="1">
                                  <a:solidFill>
                                    <a:srgbClr val="FF0000"/>
                                  </a:solidFill>
                                  <a:latin typeface="Cambria Math"/>
                                </a:rPr>
                                <m:t>𝐹</m:t>
                              </m:r>
                            </m:sub>
                          </m:sSub>
                        </m:num>
                        <m:den>
                          <m:r>
                            <m:rPr>
                              <m:sty m:val="p"/>
                            </m:rPr>
                            <a:rPr lang="zh-TW" altLang="en-US">
                              <a:solidFill>
                                <a:srgbClr val="FF0000"/>
                              </a:solidFill>
                              <a:latin typeface="Cambria Math"/>
                            </a:rPr>
                            <m:t>kT</m:t>
                          </m:r>
                        </m:den>
                      </m:f>
                      <m:r>
                        <a:rPr lang="en-US" altLang="zh-TW" i="1">
                          <a:solidFill>
                            <a:srgbClr val="FF0000"/>
                          </a:solidFill>
                          <a:latin typeface="Cambria Math"/>
                        </a:rPr>
                        <m:t>=10</m:t>
                      </m:r>
                    </m:oMath>
                  </m:oMathPara>
                </a14:m>
                <a:endParaRPr lang="zh-TW" altLang="en-US"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884027" y="5066435"/>
                <a:ext cx="1053494" cy="564898"/>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rot="19899870">
                <a:off x="5213880" y="3882613"/>
                <a:ext cx="1723742" cy="369332"/>
              </a:xfrm>
              <a:prstGeom prst="rect">
                <a:avLst/>
              </a:prstGeom>
            </p:spPr>
            <p:txBody>
              <a:bodyPr wrap="none">
                <a:spAutoFit/>
              </a:bodyPr>
              <a:lstStyle/>
              <a:p>
                <a14:m>
                  <m:oMath xmlns:m="http://schemas.openxmlformats.org/officeDocument/2006/math">
                    <m:sSub>
                      <m:sSubPr>
                        <m:ctrlPr>
                          <a:rPr lang="zh-TW" altLang="en-US" i="1" smtClean="0">
                            <a:solidFill>
                              <a:srgbClr val="0000FF"/>
                            </a:solidFill>
                            <a:latin typeface="Cambria Math"/>
                          </a:rPr>
                        </m:ctrlPr>
                      </m:sSubPr>
                      <m:e>
                        <m:r>
                          <a:rPr lang="zh-TW" altLang="en-US" i="1">
                            <a:solidFill>
                              <a:srgbClr val="0000FF"/>
                            </a:solidFill>
                            <a:latin typeface="Cambria Math"/>
                          </a:rPr>
                          <m:t>𝑚</m:t>
                        </m:r>
                      </m:e>
                      <m:sub>
                        <m:r>
                          <a:rPr lang="zh-TW" altLang="en-US">
                            <a:solidFill>
                              <a:srgbClr val="0000FF"/>
                            </a:solidFill>
                            <a:latin typeface="Cambria Math"/>
                          </a:rPr>
                          <m:t>0</m:t>
                        </m:r>
                      </m:sub>
                    </m:sSub>
                    <m:r>
                      <a:rPr lang="zh-TW" altLang="en-US">
                        <a:solidFill>
                          <a:srgbClr val="0000FF"/>
                        </a:solidFill>
                        <a:latin typeface="Cambria Math"/>
                      </a:rPr>
                      <m:t>⁢</m:t>
                    </m:r>
                    <m:sSup>
                      <m:sSupPr>
                        <m:ctrlPr>
                          <a:rPr lang="zh-TW" altLang="en-US" i="1">
                            <a:solidFill>
                              <a:srgbClr val="0000FF"/>
                            </a:solidFill>
                            <a:latin typeface="Cambria Math"/>
                          </a:rPr>
                        </m:ctrlPr>
                      </m:sSupPr>
                      <m:e>
                        <m:r>
                          <a:rPr lang="zh-TW" altLang="en-US" i="1">
                            <a:solidFill>
                              <a:srgbClr val="0000FF"/>
                            </a:solidFill>
                            <a:latin typeface="Cambria Math"/>
                          </a:rPr>
                          <m:t>𝑐</m:t>
                        </m:r>
                      </m:e>
                      <m:sup>
                        <m:r>
                          <a:rPr lang="zh-TW" altLang="en-US">
                            <a:solidFill>
                              <a:srgbClr val="0000FF"/>
                            </a:solidFill>
                            <a:latin typeface="Cambria Math"/>
                          </a:rPr>
                          <m:t>2</m:t>
                        </m:r>
                      </m:sup>
                    </m:sSup>
                    <m:r>
                      <a:rPr lang="en-US" altLang="zh-TW" i="1">
                        <a:solidFill>
                          <a:srgbClr val="0000FF"/>
                        </a:solidFill>
                        <a:latin typeface="Cambria Math"/>
                      </a:rPr>
                      <m:t>/</m:t>
                    </m:r>
                    <m:r>
                      <a:rPr lang="en-US" altLang="zh-TW" i="1">
                        <a:solidFill>
                          <a:srgbClr val="0000FF"/>
                        </a:solidFill>
                        <a:latin typeface="Cambria Math"/>
                      </a:rPr>
                      <m:t>𝑘𝑇</m:t>
                    </m:r>
                  </m:oMath>
                </a14:m>
                <a:r>
                  <a:rPr lang="en-US" altLang="zh-TW" dirty="0">
                    <a:solidFill>
                      <a:srgbClr val="0000FF"/>
                    </a:solidFill>
                  </a:rPr>
                  <a:t> = 0.01</a:t>
                </a:r>
                <a:endParaRPr lang="zh-TW" altLang="en-US" dirty="0">
                  <a:solidFill>
                    <a:srgbClr val="0000FF"/>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rot="19899870">
                <a:off x="5213880" y="3882613"/>
                <a:ext cx="1723742" cy="369332"/>
              </a:xfrm>
              <a:prstGeom prst="rect">
                <a:avLst/>
              </a:prstGeom>
              <a:blipFill rotWithShape="1">
                <a:blip r:embed="rId6"/>
                <a:stretch>
                  <a:fillRect t="-3723" r="-4659"/>
                </a:stretch>
              </a:blipFill>
            </p:spPr>
            <p:txBody>
              <a:bodyPr/>
              <a:lstStyle/>
              <a:p>
                <a:r>
                  <a:rPr lang="zh-TW" altLang="en-US">
                    <a:noFill/>
                  </a:rPr>
                  <a:t> </a:t>
                </a:r>
              </a:p>
            </p:txBody>
          </p:sp>
        </mc:Fallback>
      </mc:AlternateContent>
      <p:sp>
        <p:nvSpPr>
          <p:cNvPr id="11" name="Rectangle 10"/>
          <p:cNvSpPr/>
          <p:nvPr/>
        </p:nvSpPr>
        <p:spPr>
          <a:xfrm rot="21148620">
            <a:off x="1995742" y="1547614"/>
            <a:ext cx="3402341" cy="385894"/>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14" name="Rectangle 13"/>
          <p:cNvSpPr/>
          <p:nvPr/>
        </p:nvSpPr>
        <p:spPr>
          <a:xfrm rot="21121000">
            <a:off x="2099182" y="2633758"/>
            <a:ext cx="3569690" cy="385894"/>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21" name="Rectangle 20"/>
          <p:cNvSpPr/>
          <p:nvPr/>
        </p:nvSpPr>
        <p:spPr>
          <a:xfrm rot="19937065">
            <a:off x="3836195" y="3628468"/>
            <a:ext cx="3773690" cy="30766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rgbClr val="0000FF"/>
              </a:solidFill>
            </a:endParaRPr>
          </a:p>
        </p:txBody>
      </p:sp>
      <p:sp>
        <p:nvSpPr>
          <p:cNvPr id="23" name="Rectangle 22"/>
          <p:cNvSpPr/>
          <p:nvPr/>
        </p:nvSpPr>
        <p:spPr>
          <a:xfrm rot="19937065">
            <a:off x="4664871" y="4355555"/>
            <a:ext cx="3773690" cy="30766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rgbClr val="0000FF"/>
              </a:solidFill>
            </a:endParaRPr>
          </a:p>
        </p:txBody>
      </p:sp>
      <p:cxnSp>
        <p:nvCxnSpPr>
          <p:cNvPr id="13" name="Straight Connector 12"/>
          <p:cNvCxnSpPr/>
          <p:nvPr/>
        </p:nvCxnSpPr>
        <p:spPr>
          <a:xfrm flipV="1">
            <a:off x="1714500" y="1619961"/>
            <a:ext cx="3867150" cy="54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14500" y="3696411"/>
            <a:ext cx="3867150" cy="54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14500" y="2821470"/>
            <a:ext cx="3867150" cy="54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714500" y="4908873"/>
            <a:ext cx="3867150" cy="54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862127" y="2176222"/>
            <a:ext cx="600075" cy="6769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34" name="Oval 33"/>
          <p:cNvSpPr/>
          <p:nvPr/>
        </p:nvSpPr>
        <p:spPr>
          <a:xfrm>
            <a:off x="7862127" y="3123320"/>
            <a:ext cx="600075" cy="6769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cxnSp>
        <p:nvCxnSpPr>
          <p:cNvPr id="33" name="Straight Connector 32"/>
          <p:cNvCxnSpPr/>
          <p:nvPr/>
        </p:nvCxnSpPr>
        <p:spPr>
          <a:xfrm flipV="1">
            <a:off x="8207899" y="1247775"/>
            <a:ext cx="0" cy="435292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665779" y="1217240"/>
            <a:ext cx="2387475" cy="4383460"/>
            <a:chOff x="6665779" y="1217240"/>
            <a:chExt cx="2387475" cy="4383460"/>
          </a:xfrm>
        </p:grpSpPr>
        <p:sp>
          <p:nvSpPr>
            <p:cNvPr id="35" name="TextBox 34"/>
            <p:cNvSpPr txBox="1"/>
            <p:nvPr/>
          </p:nvSpPr>
          <p:spPr>
            <a:xfrm rot="20522392">
              <a:off x="6665779" y="4278366"/>
              <a:ext cx="2135085" cy="1077218"/>
            </a:xfrm>
            <a:prstGeom prst="rect">
              <a:avLst/>
            </a:prstGeom>
            <a:noFill/>
          </p:spPr>
          <p:txBody>
            <a:bodyPr wrap="square" rtlCol="0">
              <a:spAutoFit/>
            </a:bodyPr>
            <a:lstStyle/>
            <a:p>
              <a:r>
                <a:rPr lang="en-US" altLang="zh-TW" sz="1600" dirty="0" smtClean="0">
                  <a:latin typeface="Cambria Math" pitchFamily="18" charset="0"/>
                  <a:ea typeface="Cambria Math" pitchFamily="18" charset="0"/>
                </a:rPr>
                <a:t>Kinetic energy higher than Fermi energy! Reduces to non-degenerate case!</a:t>
              </a:r>
              <a:endParaRPr lang="zh-TW" altLang="en-US" sz="1600" dirty="0" smtClean="0">
                <a:latin typeface="Cambria Math" pitchFamily="18" charset="0"/>
                <a:ea typeface="Cambria Math" pitchFamily="18" charset="0"/>
              </a:endParaRPr>
            </a:p>
          </p:txBody>
        </p:sp>
        <p:sp>
          <p:nvSpPr>
            <p:cNvPr id="39" name="Rectangle 38"/>
            <p:cNvSpPr/>
            <p:nvPr/>
          </p:nvSpPr>
          <p:spPr>
            <a:xfrm>
              <a:off x="8207899" y="1217240"/>
              <a:ext cx="845355" cy="4383460"/>
            </a:xfrm>
            <a:prstGeom prst="rect">
              <a:avLst/>
            </a:prstGeom>
            <a:solidFill>
              <a:srgbClr val="00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37" name="Group 36"/>
          <p:cNvGrpSpPr/>
          <p:nvPr/>
        </p:nvGrpSpPr>
        <p:grpSpPr>
          <a:xfrm>
            <a:off x="1679184" y="1222005"/>
            <a:ext cx="2997629" cy="4378695"/>
            <a:chOff x="1679184" y="1222005"/>
            <a:chExt cx="2997629" cy="4378695"/>
          </a:xfrm>
        </p:grpSpPr>
        <p:sp>
          <p:nvSpPr>
            <p:cNvPr id="38" name="Rectangle 37"/>
            <p:cNvSpPr/>
            <p:nvPr/>
          </p:nvSpPr>
          <p:spPr>
            <a:xfrm>
              <a:off x="1679184" y="1222005"/>
              <a:ext cx="2301948" cy="4378695"/>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TextBox 24"/>
            <p:cNvSpPr txBox="1"/>
            <p:nvPr/>
          </p:nvSpPr>
          <p:spPr>
            <a:xfrm rot="21094725">
              <a:off x="1764023" y="4077725"/>
              <a:ext cx="2912790" cy="830997"/>
            </a:xfrm>
            <a:prstGeom prst="rect">
              <a:avLst/>
            </a:prstGeom>
            <a:noFill/>
          </p:spPr>
          <p:txBody>
            <a:bodyPr wrap="square" rtlCol="0">
              <a:spAutoFit/>
            </a:bodyPr>
            <a:lstStyle/>
            <a:p>
              <a:r>
                <a:rPr lang="en-US" altLang="zh-TW" sz="1600" dirty="0" smtClean="0">
                  <a:latin typeface="Cambria Math" pitchFamily="18" charset="0"/>
                  <a:ea typeface="Cambria Math" pitchFamily="18" charset="0"/>
                </a:rPr>
                <a:t>When kinetic energy &lt;&lt; rest mass energy, relativistic reduces to non-</a:t>
              </a:r>
              <a:r>
                <a:rPr lang="en-US" altLang="zh-TW" sz="1600" dirty="0" err="1" smtClean="0">
                  <a:latin typeface="Cambria Math" pitchFamily="18" charset="0"/>
                  <a:ea typeface="Cambria Math" pitchFamily="18" charset="0"/>
                </a:rPr>
                <a:t>rel</a:t>
              </a:r>
              <a:r>
                <a:rPr lang="en-US" altLang="zh-TW" sz="1600" dirty="0" smtClean="0">
                  <a:latin typeface="Cambria Math" pitchFamily="18" charset="0"/>
                  <a:ea typeface="Cambria Math" pitchFamily="18" charset="0"/>
                </a:rPr>
                <a:t>!</a:t>
              </a:r>
              <a:endParaRPr lang="zh-TW" altLang="en-US" sz="1600"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204533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P spid="10" grpId="0"/>
      <p:bldP spid="11" grpId="0" animBg="1"/>
      <p:bldP spid="14" grpId="0" animBg="1"/>
      <p:bldP spid="21" grpId="0" animBg="1"/>
      <p:bldP spid="23" grpId="0" animBg="1"/>
      <p:bldP spid="27"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42" b="-2529"/>
          <a:stretch/>
        </p:blipFill>
        <p:spPr bwMode="auto">
          <a:xfrm>
            <a:off x="0" y="0"/>
            <a:ext cx="9144000" cy="6833006"/>
          </a:xfrm>
          <a:prstGeom prst="rect">
            <a:avLst/>
          </a:prstGeom>
          <a:solidFill>
            <a:schemeClr val="bg1"/>
          </a:solidFill>
          <a:ln>
            <a:noFill/>
          </a:ln>
          <a:extLst/>
        </p:spPr>
      </p:pic>
      <mc:AlternateContent xmlns:mc="http://schemas.openxmlformats.org/markup-compatibility/2006" xmlns:a14="http://schemas.microsoft.com/office/drawing/2010/main">
        <mc:Choice Requires="a14">
          <p:sp>
            <p:nvSpPr>
              <p:cNvPr id="3" name="Rectangle 2"/>
              <p:cNvSpPr/>
              <p:nvPr/>
            </p:nvSpPr>
            <p:spPr>
              <a:xfrm>
                <a:off x="5623331" y="5834"/>
                <a:ext cx="1554937" cy="523220"/>
              </a:xfrm>
              <a:prstGeom prst="rect">
                <a:avLst/>
              </a:prstGeom>
            </p:spPr>
            <p:txBody>
              <a:bodyPr wrap="square">
                <a:spAutoFit/>
              </a:bodyPr>
              <a:lstStyle/>
              <a:p>
                <a:r>
                  <a:rPr lang="en-US" altLang="zh-TW" sz="1400" dirty="0" err="1" smtClean="0">
                    <a:latin typeface="Cambria Math" panose="02040503050406030204" pitchFamily="18" charset="0"/>
                  </a:rPr>
                  <a:t>Rel</a:t>
                </a:r>
                <a:r>
                  <a:rPr lang="en-US" altLang="zh-TW" sz="1400" dirty="0" smtClean="0">
                    <a:latin typeface="Cambria Math" panose="02040503050406030204" pitchFamily="18" charset="0"/>
                  </a:rPr>
                  <a:t>, Non-</a:t>
                </a:r>
                <a:r>
                  <a:rPr lang="en-US" altLang="zh-TW" sz="1400" dirty="0" err="1" smtClean="0">
                    <a:latin typeface="Cambria Math" panose="02040503050406030204" pitchFamily="18" charset="0"/>
                  </a:rPr>
                  <a:t>Rel</a:t>
                </a:r>
                <a:r>
                  <a:rPr lang="en-US" altLang="zh-TW" sz="1400" dirty="0" smtClean="0">
                    <a:latin typeface="Cambria Math" panose="02040503050406030204" pitchFamily="18" charset="0"/>
                  </a:rPr>
                  <a:t> </a:t>
                </a:r>
                <a14:m>
                  <m:oMath xmlns:m="http://schemas.openxmlformats.org/officeDocument/2006/math">
                    <m:sSup>
                      <m:sSupPr>
                        <m:ctrlPr>
                          <a:rPr lang="zh-TW" altLang="en-US" sz="1400" i="1">
                            <a:latin typeface="Cambria Math"/>
                          </a:rPr>
                        </m:ctrlPr>
                      </m:sSupPr>
                      <m:e>
                        <m:r>
                          <a:rPr lang="zh-TW" altLang="en-US" sz="1400" i="1">
                            <a:latin typeface="Cambria Math"/>
                          </a:rPr>
                          <m:t>𝑒</m:t>
                        </m:r>
                      </m:e>
                      <m:sup>
                        <m:r>
                          <a:rPr lang="zh-TW" altLang="en-US" sz="1400">
                            <a:latin typeface="Cambria Math"/>
                          </a:rPr>
                          <m:t>−</m:t>
                        </m:r>
                      </m:sup>
                    </m:sSup>
                  </m:oMath>
                </a14:m>
                <a:endParaRPr lang="en-US" altLang="zh-TW" sz="140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TW" altLang="en-US" sz="1400">
                          <a:latin typeface="Cambria Math" panose="02040503050406030204" pitchFamily="18" charset="0"/>
                        </a:rPr>
                        <m:t>1.9×</m:t>
                      </m:r>
                      <m:sSup>
                        <m:sSupPr>
                          <m:ctrlPr>
                            <a:rPr lang="zh-TW" altLang="en-US" sz="1400" i="1">
                              <a:latin typeface="Cambria Math"/>
                            </a:rPr>
                          </m:ctrlPr>
                        </m:sSupPr>
                        <m:e>
                          <m:r>
                            <a:rPr lang="zh-TW" altLang="en-US" sz="1400">
                              <a:latin typeface="Cambria Math" panose="02040503050406030204" pitchFamily="18" charset="0"/>
                            </a:rPr>
                            <m:t>10</m:t>
                          </m:r>
                        </m:e>
                        <m:sup>
                          <m:r>
                            <a:rPr lang="zh-TW" altLang="en-US" sz="1400">
                              <a:latin typeface="Cambria Math" panose="02040503050406030204" pitchFamily="18" charset="0"/>
                            </a:rPr>
                            <m:t>6</m:t>
                          </m:r>
                        </m:sup>
                      </m:sSup>
                      <m:r>
                        <a:rPr lang="zh-TW" altLang="en-US" sz="1400">
                          <a:latin typeface="Cambria Math" panose="02040503050406030204" pitchFamily="18" charset="0"/>
                        </a:rPr>
                        <m:t>⁢</m:t>
                      </m:r>
                      <m:r>
                        <a:rPr lang="zh-TW" altLang="en-US" sz="1400" i="1">
                          <a:latin typeface="Cambria Math" panose="02040503050406030204" pitchFamily="18" charset="0"/>
                        </a:rPr>
                        <m:t>𝑔</m:t>
                      </m:r>
                      <m:r>
                        <a:rPr lang="zh-TW" altLang="en-US" sz="1400">
                          <a:latin typeface="Cambria Math" panose="02040503050406030204" pitchFamily="18" charset="0"/>
                        </a:rPr>
                        <m:t>·</m:t>
                      </m:r>
                      <m:sSup>
                        <m:sSupPr>
                          <m:ctrlPr>
                            <a:rPr lang="zh-TW" altLang="en-US" sz="1400" i="1">
                              <a:latin typeface="Cambria Math"/>
                            </a:rPr>
                          </m:ctrlPr>
                        </m:sSupPr>
                        <m:e>
                          <m:r>
                            <m:rPr>
                              <m:sty m:val="p"/>
                            </m:rPr>
                            <a:rPr lang="zh-TW" altLang="en-US" sz="1400">
                              <a:latin typeface="Cambria Math" panose="02040503050406030204" pitchFamily="18" charset="0"/>
                            </a:rPr>
                            <m:t>cm</m:t>
                          </m:r>
                        </m:e>
                        <m:sup>
                          <m:r>
                            <a:rPr lang="zh-TW" altLang="en-US" sz="1400">
                              <a:latin typeface="Cambria Math" panose="02040503050406030204" pitchFamily="18" charset="0"/>
                            </a:rPr>
                            <m:t>−3</m:t>
                          </m:r>
                        </m:sup>
                      </m:sSup>
                    </m:oMath>
                  </m:oMathPara>
                </a14:m>
                <a:endParaRPr lang="zh-TW" alt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5623331" y="5834"/>
                <a:ext cx="1554937" cy="523220"/>
              </a:xfrm>
              <a:prstGeom prst="rect">
                <a:avLst/>
              </a:prstGeom>
              <a:blipFill rotWithShape="1">
                <a:blip r:embed="rId3"/>
                <a:stretch>
                  <a:fillRect l="-781" t="-2326" b="-11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327951" y="0"/>
                <a:ext cx="1858554" cy="523220"/>
              </a:xfrm>
              <a:prstGeom prst="rect">
                <a:avLst/>
              </a:prstGeom>
            </p:spPr>
            <p:txBody>
              <a:bodyPr wrap="square">
                <a:spAutoFit/>
              </a:bodyPr>
              <a:lstStyle/>
              <a:p>
                <a:pPr algn="ctr"/>
                <a:r>
                  <a:rPr lang="en-US" altLang="zh-TW" sz="1400" dirty="0" err="1" smtClean="0">
                    <a:latin typeface="Cambria Math" panose="02040503050406030204" pitchFamily="18" charset="0"/>
                  </a:rPr>
                  <a:t>Rel</a:t>
                </a:r>
                <a:r>
                  <a:rPr lang="en-US" altLang="zh-TW" sz="1400" dirty="0" smtClean="0">
                    <a:latin typeface="Cambria Math" panose="02040503050406030204" pitchFamily="18" charset="0"/>
                  </a:rPr>
                  <a:t>, Non-</a:t>
                </a:r>
                <a:r>
                  <a:rPr lang="en-US" altLang="zh-TW" sz="1400" dirty="0" err="1" smtClean="0">
                    <a:latin typeface="Cambria Math" panose="02040503050406030204" pitchFamily="18" charset="0"/>
                  </a:rPr>
                  <a:t>Rel</a:t>
                </a:r>
                <a:r>
                  <a:rPr lang="en-US" altLang="zh-TW" sz="1400" dirty="0" smtClean="0">
                    <a:latin typeface="Cambria Math" panose="02040503050406030204" pitchFamily="18" charset="0"/>
                  </a:rPr>
                  <a:t>  n </a:t>
                </a:r>
                <a14:m>
                  <m:oMath xmlns:m="http://schemas.openxmlformats.org/officeDocument/2006/math">
                    <m:r>
                      <a:rPr lang="zh-TW" altLang="en-US" sz="1400">
                        <a:latin typeface="Cambria Math" panose="02040503050406030204" pitchFamily="18" charset="0"/>
                      </a:rPr>
                      <m:t>1.</m:t>
                    </m:r>
                    <m:r>
                      <a:rPr lang="en-US" altLang="zh-TW" sz="1400">
                        <a:latin typeface="Cambria Math" panose="02040503050406030204" pitchFamily="18" charset="0"/>
                        <a:ea typeface="Cambria Math" panose="02040503050406030204" pitchFamily="18" charset="0"/>
                      </a:rPr>
                      <m:t>15</m:t>
                    </m:r>
                    <m:r>
                      <a:rPr lang="zh-TW" altLang="en-US" sz="1400">
                        <a:latin typeface="Cambria Math" panose="02040503050406030204" pitchFamily="18" charset="0"/>
                      </a:rPr>
                      <m:t>×</m:t>
                    </m:r>
                    <m:sSup>
                      <m:sSupPr>
                        <m:ctrlPr>
                          <a:rPr lang="zh-TW" altLang="en-US" sz="1400" i="1">
                            <a:latin typeface="Cambria Math"/>
                          </a:rPr>
                        </m:ctrlPr>
                      </m:sSupPr>
                      <m:e>
                        <m:r>
                          <a:rPr lang="zh-TW" altLang="en-US" sz="1400">
                            <a:latin typeface="Cambria Math" panose="02040503050406030204" pitchFamily="18" charset="0"/>
                          </a:rPr>
                          <m:t>10</m:t>
                        </m:r>
                      </m:e>
                      <m:sup>
                        <m:r>
                          <a:rPr lang="en-US" altLang="zh-TW" sz="1400">
                            <a:latin typeface="Cambria Math" panose="02040503050406030204" pitchFamily="18" charset="0"/>
                            <a:ea typeface="Cambria Math" panose="02040503050406030204" pitchFamily="18" charset="0"/>
                          </a:rPr>
                          <m:t>1</m:t>
                        </m:r>
                        <m:r>
                          <a:rPr lang="zh-TW" altLang="en-US" sz="1400">
                            <a:latin typeface="Cambria Math" panose="02040503050406030204" pitchFamily="18" charset="0"/>
                          </a:rPr>
                          <m:t>6</m:t>
                        </m:r>
                      </m:sup>
                    </m:sSup>
                    <m:r>
                      <a:rPr lang="zh-TW" altLang="en-US" sz="1400">
                        <a:latin typeface="Cambria Math" panose="02040503050406030204" pitchFamily="18" charset="0"/>
                      </a:rPr>
                      <m:t>⁢</m:t>
                    </m:r>
                    <m:r>
                      <a:rPr lang="zh-TW" altLang="en-US" sz="1400" i="1">
                        <a:latin typeface="Cambria Math" panose="02040503050406030204" pitchFamily="18" charset="0"/>
                      </a:rPr>
                      <m:t>𝑔</m:t>
                    </m:r>
                    <m:r>
                      <a:rPr lang="zh-TW" altLang="en-US" sz="1400">
                        <a:latin typeface="Cambria Math" panose="02040503050406030204" pitchFamily="18" charset="0"/>
                      </a:rPr>
                      <m:t>·</m:t>
                    </m:r>
                    <m:sSup>
                      <m:sSupPr>
                        <m:ctrlPr>
                          <a:rPr lang="zh-TW" altLang="en-US" sz="1400" i="1">
                            <a:latin typeface="Cambria Math"/>
                          </a:rPr>
                        </m:ctrlPr>
                      </m:sSupPr>
                      <m:e>
                        <m:r>
                          <m:rPr>
                            <m:sty m:val="p"/>
                          </m:rPr>
                          <a:rPr lang="zh-TW" altLang="en-US" sz="1400">
                            <a:latin typeface="Cambria Math" panose="02040503050406030204" pitchFamily="18" charset="0"/>
                          </a:rPr>
                          <m:t>cm</m:t>
                        </m:r>
                      </m:e>
                      <m:sup>
                        <m:r>
                          <a:rPr lang="zh-TW" altLang="en-US" sz="1400">
                            <a:latin typeface="Cambria Math" panose="02040503050406030204" pitchFamily="18" charset="0"/>
                          </a:rPr>
                          <m:t>−3</m:t>
                        </m:r>
                      </m:sup>
                    </m:sSup>
                    <m:r>
                      <a:rPr lang="en-US" altLang="zh-TW" sz="1400" i="1">
                        <a:latin typeface="Cambria Math" panose="02040503050406030204" pitchFamily="18" charset="0"/>
                        <a:ea typeface="Cambria Math" panose="02040503050406030204" pitchFamily="18" charset="0"/>
                      </a:rPr>
                      <m:t> </m:t>
                    </m:r>
                  </m:oMath>
                </a14:m>
                <a:endParaRPr lang="zh-TW" altLang="en-US" sz="1400" dirty="0"/>
              </a:p>
            </p:txBody>
          </p:sp>
        </mc:Choice>
        <mc:Fallback xmlns="">
          <p:sp>
            <p:nvSpPr>
              <p:cNvPr id="5" name="Rectangle 4"/>
              <p:cNvSpPr>
                <a:spLocks noRot="1" noChangeAspect="1" noMove="1" noResize="1" noEditPoints="1" noAdjustHandles="1" noChangeArrowheads="1" noChangeShapeType="1" noTextEdit="1"/>
              </p:cNvSpPr>
              <p:nvPr/>
            </p:nvSpPr>
            <p:spPr>
              <a:xfrm>
                <a:off x="7327951" y="0"/>
                <a:ext cx="1858554" cy="523220"/>
              </a:xfrm>
              <a:prstGeom prst="rect">
                <a:avLst/>
              </a:prstGeom>
              <a:blipFill rotWithShape="1">
                <a:blip r:embed="rId4"/>
                <a:stretch>
                  <a:fillRect t="-2326" b="-1163"/>
                </a:stretch>
              </a:blipFill>
            </p:spPr>
            <p:txBody>
              <a:bodyPr/>
              <a:lstStyle/>
              <a:p>
                <a:r>
                  <a:rPr lang="zh-TW" altLang="en-US">
                    <a:noFill/>
                  </a:rPr>
                  <a:t> </a:t>
                </a:r>
              </a:p>
            </p:txBody>
          </p:sp>
        </mc:Fallback>
      </mc:AlternateContent>
      <p:cxnSp>
        <p:nvCxnSpPr>
          <p:cNvPr id="12" name="Straight Connector 11"/>
          <p:cNvCxnSpPr>
            <a:stCxn id="3" idx="2"/>
          </p:cNvCxnSpPr>
          <p:nvPr/>
        </p:nvCxnSpPr>
        <p:spPr>
          <a:xfrm>
            <a:off x="6400800" y="529054"/>
            <a:ext cx="0" cy="54431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492562" y="623590"/>
            <a:ext cx="0" cy="53104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09850" y="2009775"/>
            <a:ext cx="4669611" cy="394335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09931" y="2771775"/>
            <a:ext cx="1900394" cy="318135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10325" y="2771775"/>
            <a:ext cx="0" cy="318135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649712" y="1552575"/>
            <a:ext cx="773813" cy="1295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86175" y="2009775"/>
            <a:ext cx="2054793" cy="369332"/>
          </a:xfrm>
          <a:prstGeom prst="rect">
            <a:avLst/>
          </a:prstGeom>
          <a:noFill/>
        </p:spPr>
        <p:txBody>
          <a:bodyPr wrap="none" rtlCol="0">
            <a:spAutoFit/>
          </a:bodyPr>
          <a:lstStyle/>
          <a:p>
            <a:r>
              <a:rPr lang="en-US" altLang="zh-TW" dirty="0" smtClean="0">
                <a:solidFill>
                  <a:srgbClr val="FF0000"/>
                </a:solidFill>
                <a:latin typeface="Cambria Math" pitchFamily="18" charset="0"/>
                <a:ea typeface="Cambria Math" pitchFamily="18" charset="0"/>
              </a:rPr>
              <a:t>Radiation Pressure</a:t>
            </a:r>
            <a:endParaRPr lang="zh-TW" altLang="en-US" dirty="0" smtClean="0">
              <a:solidFill>
                <a:srgbClr val="FF0000"/>
              </a:solidFill>
              <a:latin typeface="Cambria Math" pitchFamily="18" charset="0"/>
              <a:ea typeface="Cambria Math" pitchFamily="18" charset="0"/>
            </a:endParaRPr>
          </a:p>
        </p:txBody>
      </p:sp>
      <p:sp>
        <p:nvSpPr>
          <p:cNvPr id="28" name="TextBox 27"/>
          <p:cNvSpPr txBox="1"/>
          <p:nvPr/>
        </p:nvSpPr>
        <p:spPr>
          <a:xfrm rot="19192683">
            <a:off x="3985038" y="4571999"/>
            <a:ext cx="1457066" cy="369332"/>
          </a:xfrm>
          <a:prstGeom prst="rect">
            <a:avLst/>
          </a:prstGeom>
          <a:noFill/>
        </p:spPr>
        <p:txBody>
          <a:bodyPr wrap="none" rtlCol="0">
            <a:spAutoFit/>
          </a:bodyPr>
          <a:lstStyle/>
          <a:p>
            <a:r>
              <a:rPr lang="en-US" altLang="zh-TW" dirty="0" smtClean="0">
                <a:solidFill>
                  <a:srgbClr val="FF0000"/>
                </a:solidFill>
                <a:latin typeface="Cambria Math" pitchFamily="18" charset="0"/>
                <a:ea typeface="Cambria Math" pitchFamily="18" charset="0"/>
              </a:rPr>
              <a:t>Gas Pressure</a:t>
            </a:r>
            <a:endParaRPr lang="zh-TW" altLang="en-US" dirty="0" smtClean="0">
              <a:solidFill>
                <a:srgbClr val="FF0000"/>
              </a:solidFill>
              <a:latin typeface="Cambria Math" pitchFamily="18" charset="0"/>
              <a:ea typeface="Cambria Math" pitchFamily="18" charset="0"/>
            </a:endParaRPr>
          </a:p>
        </p:txBody>
      </p:sp>
      <p:sp>
        <p:nvSpPr>
          <p:cNvPr id="29" name="TextBox 28"/>
          <p:cNvSpPr txBox="1"/>
          <p:nvPr/>
        </p:nvSpPr>
        <p:spPr>
          <a:xfrm>
            <a:off x="5034035" y="4829803"/>
            <a:ext cx="1242939" cy="830997"/>
          </a:xfrm>
          <a:prstGeom prst="rect">
            <a:avLst/>
          </a:prstGeom>
          <a:noFill/>
        </p:spPr>
        <p:txBody>
          <a:bodyPr wrap="square" rtlCol="0">
            <a:spAutoFit/>
          </a:bodyPr>
          <a:lstStyle/>
          <a:p>
            <a:r>
              <a:rPr lang="en-US" altLang="zh-TW" sz="1600" dirty="0" smtClean="0">
                <a:solidFill>
                  <a:srgbClr val="FF0000"/>
                </a:solidFill>
                <a:latin typeface="Cambria Math" pitchFamily="18" charset="0"/>
                <a:ea typeface="Cambria Math" pitchFamily="18" charset="0"/>
              </a:rPr>
              <a:t>Non-</a:t>
            </a:r>
            <a:r>
              <a:rPr lang="en-US" altLang="zh-TW" sz="1600" dirty="0" err="1" smtClean="0">
                <a:solidFill>
                  <a:srgbClr val="FF0000"/>
                </a:solidFill>
                <a:latin typeface="Cambria Math" pitchFamily="18" charset="0"/>
                <a:ea typeface="Cambria Math" pitchFamily="18" charset="0"/>
              </a:rPr>
              <a:t>Rel</a:t>
            </a:r>
            <a:endParaRPr lang="en-US" altLang="zh-TW" sz="1600" dirty="0" smtClean="0">
              <a:solidFill>
                <a:srgbClr val="FF0000"/>
              </a:solidFill>
              <a:latin typeface="Cambria Math" pitchFamily="18" charset="0"/>
              <a:ea typeface="Cambria Math" pitchFamily="18" charset="0"/>
            </a:endParaRPr>
          </a:p>
          <a:p>
            <a:r>
              <a:rPr lang="en-US" altLang="zh-TW" sz="1600" dirty="0" smtClean="0">
                <a:solidFill>
                  <a:srgbClr val="FF0000"/>
                </a:solidFill>
                <a:latin typeface="Cambria Math" pitchFamily="18" charset="0"/>
                <a:ea typeface="Cambria Math" pitchFamily="18" charset="0"/>
              </a:rPr>
              <a:t>Degenerate electron</a:t>
            </a:r>
            <a:endParaRPr lang="zh-TW" altLang="en-US" sz="1600" dirty="0" smtClean="0">
              <a:solidFill>
                <a:srgbClr val="FF0000"/>
              </a:solidFill>
              <a:latin typeface="Cambria Math" pitchFamily="18" charset="0"/>
              <a:ea typeface="Cambria Math" pitchFamily="18" charset="0"/>
            </a:endParaRPr>
          </a:p>
        </p:txBody>
      </p:sp>
      <p:sp>
        <p:nvSpPr>
          <p:cNvPr id="30" name="TextBox 29"/>
          <p:cNvSpPr txBox="1"/>
          <p:nvPr/>
        </p:nvSpPr>
        <p:spPr>
          <a:xfrm>
            <a:off x="6410325" y="4829803"/>
            <a:ext cx="1242939" cy="830997"/>
          </a:xfrm>
          <a:prstGeom prst="rect">
            <a:avLst/>
          </a:prstGeom>
          <a:noFill/>
        </p:spPr>
        <p:txBody>
          <a:bodyPr wrap="square" rtlCol="0">
            <a:spAutoFit/>
          </a:bodyPr>
          <a:lstStyle/>
          <a:p>
            <a:r>
              <a:rPr lang="en-US" altLang="zh-TW" sz="1600" dirty="0" smtClean="0">
                <a:solidFill>
                  <a:srgbClr val="FF0000"/>
                </a:solidFill>
                <a:latin typeface="Cambria Math" pitchFamily="18" charset="0"/>
                <a:ea typeface="Cambria Math" pitchFamily="18" charset="0"/>
              </a:rPr>
              <a:t>Relativistic</a:t>
            </a:r>
          </a:p>
          <a:p>
            <a:r>
              <a:rPr lang="en-US" altLang="zh-TW" sz="1600" dirty="0" smtClean="0">
                <a:solidFill>
                  <a:srgbClr val="FF0000"/>
                </a:solidFill>
                <a:latin typeface="Cambria Math" pitchFamily="18" charset="0"/>
                <a:ea typeface="Cambria Math" pitchFamily="18" charset="0"/>
              </a:rPr>
              <a:t>Degenerate electron</a:t>
            </a:r>
            <a:endParaRPr lang="zh-TW" altLang="en-US" sz="1600" dirty="0" smtClean="0">
              <a:solidFill>
                <a:srgbClr val="FF0000"/>
              </a:solidFill>
              <a:latin typeface="Cambria Math" pitchFamily="18" charset="0"/>
              <a:ea typeface="Cambria Math" pitchFamily="18" charset="0"/>
            </a:endParaRPr>
          </a:p>
        </p:txBody>
      </p:sp>
      <p:sp>
        <p:nvSpPr>
          <p:cNvPr id="31" name="TextBox 30"/>
          <p:cNvSpPr txBox="1"/>
          <p:nvPr/>
        </p:nvSpPr>
        <p:spPr>
          <a:xfrm>
            <a:off x="7327951" y="3531453"/>
            <a:ext cx="1242939" cy="830997"/>
          </a:xfrm>
          <a:prstGeom prst="rect">
            <a:avLst/>
          </a:prstGeom>
          <a:noFill/>
        </p:spPr>
        <p:txBody>
          <a:bodyPr wrap="square" rtlCol="0">
            <a:spAutoFit/>
          </a:bodyPr>
          <a:lstStyle/>
          <a:p>
            <a:r>
              <a:rPr lang="en-US" altLang="zh-TW" sz="1600" dirty="0" smtClean="0">
                <a:solidFill>
                  <a:srgbClr val="FF0000"/>
                </a:solidFill>
                <a:latin typeface="Cambria Math" pitchFamily="18" charset="0"/>
                <a:ea typeface="Cambria Math" pitchFamily="18" charset="0"/>
              </a:rPr>
              <a:t>Non-</a:t>
            </a:r>
            <a:r>
              <a:rPr lang="en-US" altLang="zh-TW" sz="1600" dirty="0" err="1" smtClean="0">
                <a:solidFill>
                  <a:srgbClr val="FF0000"/>
                </a:solidFill>
                <a:latin typeface="Cambria Math" pitchFamily="18" charset="0"/>
                <a:ea typeface="Cambria Math" pitchFamily="18" charset="0"/>
              </a:rPr>
              <a:t>Rel</a:t>
            </a:r>
            <a:endParaRPr lang="en-US" altLang="zh-TW" sz="1600" dirty="0" smtClean="0">
              <a:solidFill>
                <a:srgbClr val="FF0000"/>
              </a:solidFill>
              <a:latin typeface="Cambria Math" pitchFamily="18" charset="0"/>
              <a:ea typeface="Cambria Math" pitchFamily="18" charset="0"/>
            </a:endParaRPr>
          </a:p>
          <a:p>
            <a:r>
              <a:rPr lang="en-US" altLang="zh-TW" sz="1600" dirty="0" smtClean="0">
                <a:solidFill>
                  <a:srgbClr val="FF0000"/>
                </a:solidFill>
                <a:latin typeface="Cambria Math" pitchFamily="18" charset="0"/>
                <a:ea typeface="Cambria Math" pitchFamily="18" charset="0"/>
              </a:rPr>
              <a:t>Degenerate neutron</a:t>
            </a:r>
            <a:endParaRPr lang="zh-TW" altLang="en-US" sz="1600" dirty="0" smtClean="0">
              <a:solidFill>
                <a:srgbClr val="FF0000"/>
              </a:solidFill>
              <a:latin typeface="Cambria Math" pitchFamily="18" charset="0"/>
              <a:ea typeface="Cambria Math" pitchFamily="18" charset="0"/>
            </a:endParaRPr>
          </a:p>
        </p:txBody>
      </p:sp>
      <p:grpSp>
        <p:nvGrpSpPr>
          <p:cNvPr id="34" name="Group 33"/>
          <p:cNvGrpSpPr/>
          <p:nvPr/>
        </p:nvGrpSpPr>
        <p:grpSpPr>
          <a:xfrm>
            <a:off x="5273171" y="983893"/>
            <a:ext cx="3810194" cy="5874107"/>
            <a:chOff x="5273171" y="983893"/>
            <a:chExt cx="3810194" cy="5874107"/>
          </a:xfrm>
        </p:grpSpPr>
        <p:sp>
          <p:nvSpPr>
            <p:cNvPr id="33" name="TextBox 32"/>
            <p:cNvSpPr txBox="1"/>
            <p:nvPr/>
          </p:nvSpPr>
          <p:spPr>
            <a:xfrm>
              <a:off x="5273171" y="6211669"/>
              <a:ext cx="381019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Usually happens in unstable stars (Collapsing)</a:t>
              </a:r>
              <a:endParaRPr lang="zh-TW" altLang="en-US" dirty="0" smtClean="0">
                <a:latin typeface="Cambria Math" pitchFamily="18" charset="0"/>
                <a:ea typeface="Cambria Math" pitchFamily="18" charset="0"/>
              </a:endParaRPr>
            </a:p>
          </p:txBody>
        </p:sp>
        <p:sp>
          <p:nvSpPr>
            <p:cNvPr id="35" name="Rectangle 34"/>
            <p:cNvSpPr/>
            <p:nvPr/>
          </p:nvSpPr>
          <p:spPr>
            <a:xfrm>
              <a:off x="7288986" y="983893"/>
              <a:ext cx="373803" cy="4950181"/>
            </a:xfrm>
            <a:prstGeom prst="rect">
              <a:avLst/>
            </a:prstGeom>
            <a:solidFill>
              <a:srgbClr val="00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338677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6"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err="1" smtClean="0"/>
              <a:t>Nonthermal</a:t>
            </a:r>
            <a:r>
              <a:rPr lang="en-US" altLang="zh-TW" dirty="0" smtClean="0"/>
              <a:t> gases (</a:t>
            </a:r>
            <a:r>
              <a:rPr lang="en-US" altLang="zh-TW" dirty="0" err="1" smtClean="0"/>
              <a:t>Ch</a:t>
            </a:r>
            <a:r>
              <a:rPr lang="en-US" altLang="zh-TW" dirty="0" smtClean="0"/>
              <a:t> 9.3.2)</a:t>
            </a:r>
            <a:endParaRPr lang="zh-TW" alt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512" b="3662"/>
          <a:stretch/>
        </p:blipFill>
        <p:spPr bwMode="auto">
          <a:xfrm>
            <a:off x="126514" y="1152616"/>
            <a:ext cx="6779261" cy="420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rot="20294863">
            <a:off x="5152543" y="3334700"/>
            <a:ext cx="1335505" cy="18435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mc:AlternateContent xmlns:mc="http://schemas.openxmlformats.org/markup-compatibility/2006" xmlns:a14="http://schemas.microsoft.com/office/drawing/2010/main">
        <mc:Choice Requires="a14">
          <p:sp>
            <p:nvSpPr>
              <p:cNvPr id="7" name="TextBox 6"/>
              <p:cNvSpPr txBox="1"/>
              <p:nvPr/>
            </p:nvSpPr>
            <p:spPr>
              <a:xfrm>
                <a:off x="232407" y="5543550"/>
                <a:ext cx="8540117"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is usually called non-thermal since particles that emit this radiation must have energies way higher than the thermal value ‘</a:t>
                </a:r>
                <a:r>
                  <a:rPr lang="en-US" altLang="zh-TW" dirty="0" err="1" smtClean="0">
                    <a:latin typeface="Cambria Math" pitchFamily="18" charset="0"/>
                    <a:ea typeface="Cambria Math" pitchFamily="18" charset="0"/>
                  </a:rPr>
                  <a:t>kT</a:t>
                </a:r>
                <a:r>
                  <a:rPr lang="en-US" altLang="zh-TW" dirty="0" smtClean="0">
                    <a:latin typeface="Cambria Math" pitchFamily="18" charset="0"/>
                    <a:ea typeface="Cambria Math" pitchFamily="18" charset="0"/>
                  </a:rPr>
                  <a:t>’. Lorentz factors can go even up to </a:t>
                </a:r>
                <a14:m>
                  <m:oMath xmlns:m="http://schemas.openxmlformats.org/officeDocument/2006/math">
                    <m:sSup>
                      <m:sSupPr>
                        <m:ctrlPr>
                          <a:rPr lang="zh-TW" altLang="en-US" i="1">
                            <a:latin typeface="Cambria Math"/>
                          </a:rPr>
                        </m:ctrlPr>
                      </m:sSupPr>
                      <m:e>
                        <m:r>
                          <a:rPr lang="zh-TW" altLang="en-US">
                            <a:latin typeface="Cambria Math"/>
                          </a:rPr>
                          <m:t>10</m:t>
                        </m:r>
                      </m:e>
                      <m:sup>
                        <m:r>
                          <a:rPr lang="zh-TW" altLang="en-US">
                            <a:latin typeface="Cambria Math"/>
                          </a:rPr>
                          <m:t>6</m:t>
                        </m:r>
                      </m:sup>
                    </m:sSup>
                  </m:oMath>
                </a14:m>
                <a:endParaRPr lang="zh-TW" altLang="en-US" dirty="0"/>
              </a:p>
              <a:p>
                <a:r>
                  <a:rPr lang="en-US" altLang="zh-TW" dirty="0" smtClean="0">
                    <a:latin typeface="Cambria Math" pitchFamily="18" charset="0"/>
                    <a:ea typeface="Cambria Math" pitchFamily="18" charset="0"/>
                  </a:rPr>
                  <a:t>or higher.</a:t>
                </a:r>
                <a:endParaRPr lang="zh-TW" altLang="en-US"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2407" y="5543550"/>
                <a:ext cx="8540117" cy="923330"/>
              </a:xfrm>
              <a:prstGeom prst="rect">
                <a:avLst/>
              </a:prstGeom>
              <a:blipFill rotWithShape="1">
                <a:blip r:embed="rId3"/>
                <a:stretch>
                  <a:fillRect l="-571" t="-3947" b="-8553"/>
                </a:stretch>
              </a:blipFill>
            </p:spPr>
            <p:txBody>
              <a:bodyPr/>
              <a:lstStyle/>
              <a:p>
                <a:r>
                  <a:rPr lang="zh-TW" altLang="en-US">
                    <a:noFill/>
                  </a:rPr>
                  <a:t> </a:t>
                </a:r>
              </a:p>
            </p:txBody>
          </p:sp>
        </mc:Fallback>
      </mc:AlternateContent>
      <p:sp>
        <p:nvSpPr>
          <p:cNvPr id="9" name="Rectangle 8"/>
          <p:cNvSpPr/>
          <p:nvPr/>
        </p:nvSpPr>
        <p:spPr>
          <a:xfrm>
            <a:off x="6943875" y="1124043"/>
            <a:ext cx="2057250" cy="3693319"/>
          </a:xfrm>
          <a:prstGeom prst="rect">
            <a:avLst/>
          </a:prstGeom>
        </p:spPr>
        <p:txBody>
          <a:bodyPr wrap="square">
            <a:spAutoFit/>
          </a:bodyPr>
          <a:lstStyle/>
          <a:p>
            <a:r>
              <a:rPr lang="en-US" altLang="zh-TW" dirty="0">
                <a:latin typeface="Cambria Math" pitchFamily="18" charset="0"/>
                <a:ea typeface="Cambria Math" pitchFamily="18" charset="0"/>
              </a:rPr>
              <a:t>Possibly due to Fermi acceleration in the universe, many sources exhibit a </a:t>
            </a:r>
            <a:r>
              <a:rPr lang="en-US" altLang="zh-TW" dirty="0" err="1">
                <a:latin typeface="Cambria Math" pitchFamily="18" charset="0"/>
                <a:ea typeface="Cambria Math" pitchFamily="18" charset="0"/>
              </a:rPr>
              <a:t>powerlaw</a:t>
            </a:r>
            <a:r>
              <a:rPr lang="en-US" altLang="zh-TW" dirty="0">
                <a:latin typeface="Cambria Math" pitchFamily="18" charset="0"/>
                <a:ea typeface="Cambria Math" pitchFamily="18" charset="0"/>
              </a:rPr>
              <a:t> spectrum in the high energy end. The Crab Nebula is given as an example </a:t>
            </a:r>
            <a:r>
              <a:rPr lang="en-US" altLang="zh-TW" dirty="0" smtClean="0">
                <a:latin typeface="Cambria Math" pitchFamily="18" charset="0"/>
                <a:ea typeface="Cambria Math" pitchFamily="18" charset="0"/>
              </a:rPr>
              <a:t>to the left. (Radio lobes, jets often also show this behavior)</a:t>
            </a:r>
            <a:endParaRPr lang="en-US" altLang="zh-TW" dirty="0">
              <a:latin typeface="Cambria Math" pitchFamily="18" charset="0"/>
              <a:ea typeface="Cambria Math" pitchFamily="18" charset="0"/>
            </a:endParaRPr>
          </a:p>
        </p:txBody>
      </p:sp>
    </p:spTree>
    <p:extLst>
      <p:ext uri="{BB962C8B-B14F-4D97-AF65-F5344CB8AC3E}">
        <p14:creationId xmlns:p14="http://schemas.microsoft.com/office/powerpoint/2010/main" val="11673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32667"/>
            <a:ext cx="9143999" cy="2308324"/>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Part I Equation of state </a:t>
            </a:r>
          </a:p>
          <a:p>
            <a:pPr algn="ctr"/>
            <a:endParaRPr lang="en-US" altLang="zh-TW" sz="3600" dirty="0" smtClean="0">
              <a:latin typeface="Cambria Math" pitchFamily="18" charset="0"/>
              <a:ea typeface="Cambria Math" pitchFamily="18" charset="0"/>
            </a:endParaRPr>
          </a:p>
          <a:p>
            <a:pPr algn="ctr"/>
            <a:r>
              <a:rPr lang="en-US" altLang="zh-TW" sz="3600" dirty="0" smtClean="0">
                <a:latin typeface="Cambria Math" pitchFamily="18" charset="0"/>
                <a:ea typeface="Cambria Math" pitchFamily="18" charset="0"/>
              </a:rPr>
              <a:t>Pressure and Internal energy of various types of gases (</a:t>
            </a:r>
            <a:r>
              <a:rPr lang="en-US" altLang="zh-TW" sz="3600" dirty="0" err="1" smtClean="0">
                <a:latin typeface="Cambria Math" pitchFamily="18" charset="0"/>
                <a:ea typeface="Cambria Math" pitchFamily="18" charset="0"/>
              </a:rPr>
              <a:t>Ch</a:t>
            </a:r>
            <a:r>
              <a:rPr lang="en-US" altLang="zh-TW" sz="3600" dirty="0" smtClean="0">
                <a:latin typeface="Cambria Math" pitchFamily="18" charset="0"/>
                <a:ea typeface="Cambria Math" pitchFamily="18" charset="0"/>
              </a:rPr>
              <a:t> 9.3.1~9.3.2)</a:t>
            </a:r>
          </a:p>
        </p:txBody>
      </p:sp>
    </p:spTree>
    <p:extLst>
      <p:ext uri="{BB962C8B-B14F-4D97-AF65-F5344CB8AC3E}">
        <p14:creationId xmlns:p14="http://schemas.microsoft.com/office/powerpoint/2010/main" val="4194229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Power law spectra</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590550" y="1148834"/>
                <a:ext cx="8258175" cy="1899366"/>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such cases, it is common to assume that the particles distribute in energy as a power law shape:</a:t>
                </a: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sSub>
                            <m:sSubPr>
                              <m:ctrlPr>
                                <a:rPr lang="zh-TW" altLang="en-US" i="1">
                                  <a:latin typeface="Cambria Math"/>
                                </a:rPr>
                              </m:ctrlPr>
                            </m:sSubPr>
                            <m:e>
                              <m:r>
                                <m:rPr>
                                  <m:sty m:val="p"/>
                                </m:rPr>
                                <a:rPr lang="zh-TW" altLang="en-US">
                                  <a:latin typeface="Cambria Math"/>
                                </a:rPr>
                                <m:t>dε</m:t>
                              </m:r>
                            </m:e>
                            <m:sub>
                              <m:r>
                                <a:rPr lang="zh-TW" altLang="en-US" i="1">
                                  <a:latin typeface="Cambria Math"/>
                                </a:rPr>
                                <m:t>𝐾</m:t>
                              </m:r>
                            </m:sub>
                          </m:sSub>
                        </m:den>
                      </m:f>
                      <m:r>
                        <a:rPr lang="zh-TW" altLang="en-US">
                          <a:latin typeface="Cambria Math"/>
                        </a:rPr>
                        <m:t>=</m:t>
                      </m:r>
                      <m:r>
                        <a:rPr lang="zh-TW" altLang="en-US" i="1">
                          <a:latin typeface="Cambria Math"/>
                        </a:rPr>
                        <m:t>𝑛</m:t>
                      </m:r>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1−</m:t>
                              </m:r>
                              <m:r>
                                <a:rPr lang="zh-TW" altLang="en-US" i="1">
                                  <a:latin typeface="Cambria Math"/>
                                </a:rPr>
                                <m:t>𝛽</m:t>
                              </m:r>
                            </m:num>
                            <m:den>
                              <m:sSubSup>
                                <m:sSubSupPr>
                                  <m:ctrlPr>
                                    <a:rPr lang="zh-TW" altLang="en-US" i="1">
                                      <a:latin typeface="Cambria Math"/>
                                    </a:rPr>
                                  </m:ctrlPr>
                                </m:sSubSupPr>
                                <m:e>
                                  <m:r>
                                    <a:rPr lang="zh-TW" altLang="en-US" i="1">
                                      <a:latin typeface="Cambria Math"/>
                                    </a:rPr>
                                    <m:t>𝜀</m:t>
                                  </m:r>
                                </m:e>
                                <m:sub>
                                  <m:r>
                                    <a:rPr lang="zh-TW" altLang="en-US" i="1">
                                      <a:latin typeface="Cambria Math"/>
                                    </a:rPr>
                                    <m:t>𝐾</m:t>
                                  </m:r>
                                  <m:r>
                                    <a:rPr lang="zh-TW" altLang="en-US">
                                      <a:latin typeface="Cambria Math"/>
                                    </a:rPr>
                                    <m:t>,</m:t>
                                  </m:r>
                                  <m:r>
                                    <m:rPr>
                                      <m:sty m:val="p"/>
                                    </m:rPr>
                                    <a:rPr lang="zh-TW" altLang="en-US">
                                      <a:latin typeface="Cambria Math"/>
                                    </a:rPr>
                                    <m:t>Max</m:t>
                                  </m:r>
                                </m:sub>
                                <m:sup>
                                  <m:r>
                                    <a:rPr lang="zh-TW" altLang="en-US">
                                      <a:latin typeface="Cambria Math"/>
                                    </a:rPr>
                                    <m:t>1−</m:t>
                                  </m:r>
                                  <m:r>
                                    <a:rPr lang="zh-TW" altLang="en-US" i="1">
                                      <a:latin typeface="Cambria Math"/>
                                    </a:rPr>
                                    <m:t>𝛽</m:t>
                                  </m:r>
                                </m:sup>
                              </m:sSubSup>
                              <m:r>
                                <a:rPr lang="zh-TW" altLang="en-US">
                                  <a:latin typeface="Cambria Math"/>
                                </a:rPr>
                                <m:t>−</m:t>
                              </m:r>
                              <m:sSubSup>
                                <m:sSubSupPr>
                                  <m:ctrlPr>
                                    <a:rPr lang="zh-TW" altLang="en-US" i="1">
                                      <a:latin typeface="Cambria Math"/>
                                    </a:rPr>
                                  </m:ctrlPr>
                                </m:sSubSupPr>
                                <m:e>
                                  <m:r>
                                    <a:rPr lang="zh-TW" altLang="en-US" i="1">
                                      <a:latin typeface="Cambria Math"/>
                                    </a:rPr>
                                    <m:t>𝜀</m:t>
                                  </m:r>
                                </m:e>
                                <m:sub>
                                  <m:r>
                                    <a:rPr lang="zh-TW" altLang="en-US" i="1">
                                      <a:latin typeface="Cambria Math"/>
                                    </a:rPr>
                                    <m:t>𝐾</m:t>
                                  </m:r>
                                  <m:r>
                                    <a:rPr lang="zh-TW" altLang="en-US">
                                      <a:latin typeface="Cambria Math"/>
                                    </a:rPr>
                                    <m:t>,</m:t>
                                  </m:r>
                                  <m:r>
                                    <m:rPr>
                                      <m:sty m:val="p"/>
                                    </m:rPr>
                                    <a:rPr lang="zh-TW" altLang="en-US">
                                      <a:latin typeface="Cambria Math"/>
                                    </a:rPr>
                                    <m:t>min</m:t>
                                  </m:r>
                                </m:sub>
                                <m:sup>
                                  <m:r>
                                    <a:rPr lang="zh-TW" altLang="en-US">
                                      <a:latin typeface="Cambria Math"/>
                                    </a:rPr>
                                    <m:t>1−</m:t>
                                  </m:r>
                                  <m:r>
                                    <a:rPr lang="zh-TW" altLang="en-US" i="1">
                                      <a:latin typeface="Cambria Math"/>
                                    </a:rPr>
                                    <m:t>𝛽</m:t>
                                  </m:r>
                                </m:sup>
                              </m:sSubSup>
                            </m:den>
                          </m:f>
                        </m:e>
                      </m:d>
                      <m:r>
                        <a:rPr lang="zh-TW" altLang="en-US">
                          <a:latin typeface="Cambria Math"/>
                        </a:rPr>
                        <m:t>⁢</m:t>
                      </m:r>
                      <m:sSubSup>
                        <m:sSubSupPr>
                          <m:ctrlPr>
                            <a:rPr lang="zh-TW" altLang="en-US" i="1">
                              <a:latin typeface="Cambria Math"/>
                            </a:rPr>
                          </m:ctrlPr>
                        </m:sSubSupPr>
                        <m:e>
                          <m:r>
                            <a:rPr lang="zh-TW" altLang="en-US" i="1">
                              <a:latin typeface="Cambria Math"/>
                            </a:rPr>
                            <m:t>𝜀</m:t>
                          </m:r>
                        </m:e>
                        <m:sub>
                          <m:r>
                            <a:rPr lang="zh-TW" altLang="en-US" i="1">
                              <a:latin typeface="Cambria Math"/>
                            </a:rPr>
                            <m:t>𝐾</m:t>
                          </m:r>
                        </m:sub>
                        <m:sup>
                          <m:r>
                            <a:rPr lang="zh-TW" altLang="en-US">
                              <a:latin typeface="Cambria Math"/>
                            </a:rPr>
                            <m:t>−</m:t>
                          </m:r>
                          <m:r>
                            <a:rPr lang="zh-TW" altLang="en-US" i="1">
                              <a:latin typeface="Cambria Math"/>
                            </a:rPr>
                            <m:t>𝛽</m:t>
                          </m:r>
                        </m:sup>
                      </m:sSubSup>
                    </m:oMath>
                  </m:oMathPara>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Which energies </a:t>
                </a:r>
                <a14:m>
                  <m:oMath xmlns:m="http://schemas.openxmlformats.org/officeDocument/2006/math">
                    <m:sSub>
                      <m:sSubPr>
                        <m:ctrlPr>
                          <a:rPr lang="zh-TW" altLang="en-US" i="1">
                            <a:latin typeface="Cambria Math"/>
                          </a:rPr>
                        </m:ctrlPr>
                      </m:sSubPr>
                      <m:e>
                        <m:r>
                          <a:rPr lang="zh-TW" altLang="en-US" i="1">
                            <a:latin typeface="Cambria Math"/>
                          </a:rPr>
                          <m:t>𝜀</m:t>
                        </m:r>
                      </m:e>
                      <m:sub>
                        <m:r>
                          <a:rPr lang="zh-TW" altLang="en-US" i="1">
                            <a:latin typeface="Cambria Math"/>
                          </a:rPr>
                          <m:t>𝐾</m:t>
                        </m:r>
                        <m:r>
                          <a:rPr lang="zh-TW" altLang="en-US">
                            <a:latin typeface="Cambria Math"/>
                          </a:rPr>
                          <m:t>,</m:t>
                        </m:r>
                        <m:r>
                          <m:rPr>
                            <m:sty m:val="p"/>
                          </m:rPr>
                          <a:rPr lang="zh-TW" altLang="en-US">
                            <a:latin typeface="Cambria Math"/>
                          </a:rPr>
                          <m:t>min</m:t>
                        </m:r>
                      </m:sub>
                    </m:sSub>
                    <m:r>
                      <a:rPr lang="zh-TW" altLang="en-US">
                        <a:latin typeface="Cambria Math"/>
                      </a:rPr>
                      <m:t>&lt;</m:t>
                    </m:r>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&lt;</m:t>
                    </m:r>
                    <m:sSub>
                      <m:sSubPr>
                        <m:ctrlPr>
                          <a:rPr lang="zh-TW" altLang="en-US" i="1">
                            <a:latin typeface="Cambria Math"/>
                          </a:rPr>
                        </m:ctrlPr>
                      </m:sSubPr>
                      <m:e>
                        <m:r>
                          <a:rPr lang="zh-TW" altLang="en-US" i="1">
                            <a:latin typeface="Cambria Math"/>
                          </a:rPr>
                          <m:t>𝜀</m:t>
                        </m:r>
                      </m:e>
                      <m:sub>
                        <m:r>
                          <a:rPr lang="zh-TW" altLang="en-US" i="1">
                            <a:latin typeface="Cambria Math"/>
                          </a:rPr>
                          <m:t>𝐾</m:t>
                        </m:r>
                        <m:r>
                          <a:rPr lang="zh-TW" altLang="en-US">
                            <a:latin typeface="Cambria Math"/>
                          </a:rPr>
                          <m:t>,</m:t>
                        </m:r>
                        <m:r>
                          <m:rPr>
                            <m:sty m:val="p"/>
                          </m:rPr>
                          <a:rPr lang="zh-TW" altLang="en-US">
                            <a:latin typeface="Cambria Math"/>
                          </a:rPr>
                          <m:t>Max</m:t>
                        </m:r>
                      </m:sub>
                    </m:sSub>
                  </m:oMath>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90550" y="1148834"/>
                <a:ext cx="8258175" cy="1899366"/>
              </a:xfrm>
              <a:prstGeom prst="rect">
                <a:avLst/>
              </a:prstGeom>
              <a:blipFill rotWithShape="1">
                <a:blip r:embed="rId2"/>
                <a:stretch>
                  <a:fillRect l="-664" t="-1923" b="-2885"/>
                </a:stretch>
              </a:blipFill>
            </p:spPr>
            <p:txBody>
              <a:bodyPr/>
              <a:lstStyle/>
              <a:p>
                <a:r>
                  <a:rPr lang="zh-TW" altLang="en-US">
                    <a:noFill/>
                  </a:rPr>
                  <a:t> </a:t>
                </a:r>
              </a:p>
            </p:txBody>
          </p:sp>
        </mc:Fallback>
      </mc:AlternateContent>
      <p:cxnSp>
        <p:nvCxnSpPr>
          <p:cNvPr id="10" name="Straight Connector 9"/>
          <p:cNvCxnSpPr/>
          <p:nvPr/>
        </p:nvCxnSpPr>
        <p:spPr>
          <a:xfrm>
            <a:off x="4086225" y="2447925"/>
            <a:ext cx="16573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72311" y="2381250"/>
            <a:ext cx="157126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normalization</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500061" y="3496513"/>
                <a:ext cx="4219576" cy="2874505"/>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If β &gt; 1, then the distribution function is steep and dominated by </a:t>
                </a:r>
                <a:r>
                  <a:rPr lang="en-US" altLang="zh-TW" dirty="0" smtClean="0">
                    <a:latin typeface="Cambria Math" panose="02040503050406030204" pitchFamily="18" charset="0"/>
                    <a:ea typeface="Cambria Math" panose="02040503050406030204" pitchFamily="18" charset="0"/>
                  </a:rPr>
                  <a:t>low-energy </a:t>
                </a:r>
                <a:r>
                  <a:rPr lang="en-US" altLang="zh-TW" dirty="0">
                    <a:latin typeface="Cambria Math" panose="02040503050406030204" pitchFamily="18" charset="0"/>
                    <a:ea typeface="Cambria Math" panose="02040503050406030204" pitchFamily="18" charset="0"/>
                  </a:rPr>
                  <a:t>particles, perhaps even a very low-energy thermal distribution. On the </a:t>
                </a:r>
                <a:r>
                  <a:rPr lang="en-US" altLang="zh-TW" dirty="0" smtClean="0">
                    <a:latin typeface="Cambria Math" panose="02040503050406030204" pitchFamily="18" charset="0"/>
                    <a:ea typeface="Cambria Math" panose="02040503050406030204" pitchFamily="18" charset="0"/>
                  </a:rPr>
                  <a:t>other hand</a:t>
                </a:r>
                <a:r>
                  <a:rPr lang="en-US" altLang="zh-TW" dirty="0">
                    <a:latin typeface="Cambria Math" panose="02040503050406030204" pitchFamily="18" charset="0"/>
                    <a:ea typeface="Cambria Math" panose="02040503050406030204" pitchFamily="18" charset="0"/>
                  </a:rPr>
                  <a:t>, </a:t>
                </a:r>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If </a:t>
                </a:r>
                <a:r>
                  <a:rPr lang="en-US" altLang="zh-TW" dirty="0">
                    <a:latin typeface="Cambria Math" panose="02040503050406030204" pitchFamily="18" charset="0"/>
                    <a:ea typeface="Cambria Math" panose="02040503050406030204" pitchFamily="18" charset="0"/>
                  </a:rPr>
                  <a:t>β &lt; 1, then the distribution is shallow, dominated by the high-energy end</a:t>
                </a:r>
                <a:r>
                  <a:rPr lang="en-US" altLang="zh-TW" dirty="0" smtClean="0">
                    <a:latin typeface="Cambria Math" panose="02040503050406030204" pitchFamily="18" charset="0"/>
                    <a:ea typeface="Cambria Math" panose="02040503050406030204" pitchFamily="18" charset="0"/>
                  </a:rPr>
                  <a:t>, and </a:t>
                </a:r>
                <a:r>
                  <a:rPr lang="en-US" altLang="zh-TW" dirty="0">
                    <a:latin typeface="Cambria Math" panose="02040503050406030204" pitchFamily="18" charset="0"/>
                    <a:ea typeface="Cambria Math" panose="02040503050406030204" pitchFamily="18" charset="0"/>
                  </a:rPr>
                  <a:t>must be cut off more steeply beyond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𝐾</m:t>
                        </m:r>
                        <m:r>
                          <a:rPr lang="zh-TW" altLang="en-US">
                            <a:latin typeface="Cambria Math" panose="02040503050406030204" pitchFamily="18" charset="0"/>
                          </a:rPr>
                          <m:t>,</m:t>
                        </m:r>
                        <m:r>
                          <m:rPr>
                            <m:sty m:val="p"/>
                          </m:rPr>
                          <a:rPr lang="zh-TW" altLang="en-US">
                            <a:latin typeface="Cambria Math" panose="02040503050406030204" pitchFamily="18" charset="0"/>
                          </a:rPr>
                          <m:t>Max</m:t>
                        </m:r>
                      </m:sub>
                    </m:sSub>
                  </m:oMath>
                </a14:m>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0061" y="3496513"/>
                <a:ext cx="4219576" cy="2874505"/>
              </a:xfrm>
              <a:prstGeom prst="rect">
                <a:avLst/>
              </a:prstGeom>
              <a:blipFill rotWithShape="1">
                <a:blip r:embed="rId3"/>
                <a:stretch>
                  <a:fillRect l="-1156" t="-1274" r="-2168" b="-1911"/>
                </a:stretch>
              </a:blipFill>
            </p:spPr>
            <p:txBody>
              <a:bodyPr/>
              <a:lstStyle/>
              <a:p>
                <a:r>
                  <a:rPr lang="zh-TW" altLang="en-US">
                    <a:noFill/>
                  </a:rPr>
                  <a:t> </a:t>
                </a:r>
              </a:p>
            </p:txBody>
          </p:sp>
        </mc:Fallback>
      </mc:AlternateContent>
      <p:grpSp>
        <p:nvGrpSpPr>
          <p:cNvPr id="14" name="Group 13"/>
          <p:cNvGrpSpPr/>
          <p:nvPr/>
        </p:nvGrpSpPr>
        <p:grpSpPr>
          <a:xfrm>
            <a:off x="4719637" y="3496513"/>
            <a:ext cx="4233250" cy="3021256"/>
            <a:chOff x="4719637" y="3496513"/>
            <a:chExt cx="4233250" cy="3021256"/>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7" y="3496513"/>
              <a:ext cx="4233250" cy="302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8058124" y="4206359"/>
              <a:ext cx="790601" cy="369332"/>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β=0.5</a:t>
              </a:r>
              <a:endParaRPr lang="zh-TW" altLang="en-US" dirty="0"/>
            </a:p>
          </p:txBody>
        </p:sp>
        <p:sp>
          <p:nvSpPr>
            <p:cNvPr id="15" name="Rectangle 14"/>
            <p:cNvSpPr/>
            <p:nvPr/>
          </p:nvSpPr>
          <p:spPr>
            <a:xfrm>
              <a:off x="8203904" y="4822475"/>
              <a:ext cx="614271" cy="369332"/>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β=1</a:t>
              </a:r>
              <a:endParaRPr lang="zh-TW" altLang="en-US" dirty="0"/>
            </a:p>
          </p:txBody>
        </p:sp>
        <p:sp>
          <p:nvSpPr>
            <p:cNvPr id="16" name="Rectangle 15"/>
            <p:cNvSpPr/>
            <p:nvPr/>
          </p:nvSpPr>
          <p:spPr>
            <a:xfrm>
              <a:off x="8172722" y="5739699"/>
              <a:ext cx="614271" cy="369332"/>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β=2</a:t>
              </a:r>
              <a:endParaRPr lang="zh-TW" altLang="en-US" dirty="0"/>
            </a:p>
          </p:txBody>
        </p:sp>
      </p:grpSp>
    </p:spTree>
    <p:extLst>
      <p:ext uri="{BB962C8B-B14F-4D97-AF65-F5344CB8AC3E}">
        <p14:creationId xmlns:p14="http://schemas.microsoft.com/office/powerpoint/2010/main" val="19884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Energy and Pressure for non-thermal particles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666339" y="1543050"/>
                <a:ext cx="7944261" cy="2484013"/>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Evaluating the energy and pressure for non-thermal particles, we find that</a:t>
                </a:r>
              </a:p>
              <a:p>
                <a:endParaRPr lang="en-US" altLang="zh-TW"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𝜀</m:t>
                      </m:r>
                      <m:r>
                        <a:rPr lang="zh-TW" altLang="en-US">
                          <a:latin typeface="Cambria Math" panose="02040503050406030204" pitchFamily="18" charset="0"/>
                        </a:rPr>
                        <m:t>=3⁢</m:t>
                      </m:r>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𝑛</m:t>
                      </m:r>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a:rPr lang="zh-TW" altLang="en-US">
                                  <a:latin typeface="Cambria Math" panose="02040503050406030204" pitchFamily="18" charset="0"/>
                                </a:rPr>
                                <m:t>1−</m:t>
                              </m:r>
                              <m:r>
                                <a:rPr lang="zh-TW" altLang="en-US" i="1">
                                  <a:latin typeface="Cambria Math" panose="02040503050406030204" pitchFamily="18" charset="0"/>
                                </a:rPr>
                                <m:t>𝛽</m:t>
                              </m:r>
                            </m:num>
                            <m:den>
                              <m:r>
                                <a:rPr lang="zh-TW" altLang="en-US">
                                  <a:latin typeface="Cambria Math" panose="02040503050406030204" pitchFamily="18" charset="0"/>
                                </a:rPr>
                                <m:t>2−</m:t>
                              </m:r>
                              <m:r>
                                <a:rPr lang="zh-TW" altLang="en-US" i="1">
                                  <a:latin typeface="Cambria Math" panose="02040503050406030204" pitchFamily="18" charset="0"/>
                                </a:rPr>
                                <m:t>𝛽</m:t>
                              </m:r>
                            </m:den>
                          </m:f>
                        </m:e>
                      </m:d>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sSubSup>
                                <m:sSubSupPr>
                                  <m:ctrlPr>
                                    <a:rPr lang="zh-TW" altLang="en-US" i="1">
                                      <a:latin typeface="Cambria Math"/>
                                    </a:rPr>
                                  </m:ctrlPr>
                                </m:sSubSupPr>
                                <m:e>
                                  <m:r>
                                    <a:rPr lang="zh-TW" altLang="en-US" i="1">
                                      <a:latin typeface="Cambria Math" panose="02040503050406030204" pitchFamily="18" charset="0"/>
                                    </a:rPr>
                                    <m:t>𝜀</m:t>
                                  </m:r>
                                </m:e>
                                <m:sub>
                                  <m:r>
                                    <a:rPr lang="zh-TW" altLang="en-US" i="1">
                                      <a:latin typeface="Cambria Math" panose="02040503050406030204" pitchFamily="18" charset="0"/>
                                    </a:rPr>
                                    <m:t>𝐾</m:t>
                                  </m:r>
                                  <m:r>
                                    <a:rPr lang="zh-TW" altLang="en-US">
                                      <a:latin typeface="Cambria Math" panose="02040503050406030204" pitchFamily="18" charset="0"/>
                                    </a:rPr>
                                    <m:t>,</m:t>
                                  </m:r>
                                  <m:r>
                                    <m:rPr>
                                      <m:sty m:val="p"/>
                                    </m:rPr>
                                    <a:rPr lang="zh-TW" altLang="en-US">
                                      <a:latin typeface="Cambria Math" panose="02040503050406030204" pitchFamily="18" charset="0"/>
                                    </a:rPr>
                                    <m:t>Max</m:t>
                                  </m:r>
                                </m:sub>
                                <m:sup>
                                  <m:r>
                                    <a:rPr lang="zh-TW" altLang="en-US">
                                      <a:latin typeface="Cambria Math" panose="02040503050406030204" pitchFamily="18" charset="0"/>
                                    </a:rPr>
                                    <m:t>2−</m:t>
                                  </m:r>
                                  <m:r>
                                    <a:rPr lang="zh-TW" altLang="en-US" i="1">
                                      <a:latin typeface="Cambria Math" panose="02040503050406030204" pitchFamily="18" charset="0"/>
                                    </a:rPr>
                                    <m:t>𝛽</m:t>
                                  </m:r>
                                </m:sup>
                              </m:sSubSup>
                              <m:r>
                                <a:rPr lang="zh-TW" altLang="en-US">
                                  <a:latin typeface="Cambria Math" panose="02040503050406030204" pitchFamily="18" charset="0"/>
                                </a:rPr>
                                <m:t>−</m:t>
                              </m:r>
                              <m:sSubSup>
                                <m:sSubSupPr>
                                  <m:ctrlPr>
                                    <a:rPr lang="zh-TW" altLang="en-US" i="1">
                                      <a:latin typeface="Cambria Math"/>
                                    </a:rPr>
                                  </m:ctrlPr>
                                </m:sSubSupPr>
                                <m:e>
                                  <m:r>
                                    <a:rPr lang="zh-TW" altLang="en-US" i="1">
                                      <a:latin typeface="Cambria Math" panose="02040503050406030204" pitchFamily="18" charset="0"/>
                                    </a:rPr>
                                    <m:t>𝜀</m:t>
                                  </m:r>
                                </m:e>
                                <m:sub>
                                  <m:r>
                                    <a:rPr lang="zh-TW" altLang="en-US" i="1">
                                      <a:latin typeface="Cambria Math" panose="02040503050406030204" pitchFamily="18" charset="0"/>
                                    </a:rPr>
                                    <m:t>𝐾</m:t>
                                  </m:r>
                                  <m:r>
                                    <a:rPr lang="zh-TW" altLang="en-US">
                                      <a:latin typeface="Cambria Math" panose="02040503050406030204" pitchFamily="18" charset="0"/>
                                    </a:rPr>
                                    <m:t>,</m:t>
                                  </m:r>
                                  <m:r>
                                    <m:rPr>
                                      <m:sty m:val="p"/>
                                    </m:rPr>
                                    <a:rPr lang="zh-TW" altLang="en-US">
                                      <a:latin typeface="Cambria Math" panose="02040503050406030204" pitchFamily="18" charset="0"/>
                                    </a:rPr>
                                    <m:t>min</m:t>
                                  </m:r>
                                </m:sub>
                                <m:sup>
                                  <m:r>
                                    <a:rPr lang="zh-TW" altLang="en-US">
                                      <a:latin typeface="Cambria Math" panose="02040503050406030204" pitchFamily="18" charset="0"/>
                                    </a:rPr>
                                    <m:t>2−</m:t>
                                  </m:r>
                                  <m:r>
                                    <a:rPr lang="zh-TW" altLang="en-US" i="1">
                                      <a:latin typeface="Cambria Math" panose="02040503050406030204" pitchFamily="18" charset="0"/>
                                    </a:rPr>
                                    <m:t>𝛽</m:t>
                                  </m:r>
                                </m:sup>
                              </m:sSubSup>
                            </m:num>
                            <m:den>
                              <m:sSubSup>
                                <m:sSubSupPr>
                                  <m:ctrlPr>
                                    <a:rPr lang="zh-TW" altLang="en-US" i="1">
                                      <a:latin typeface="Cambria Math"/>
                                    </a:rPr>
                                  </m:ctrlPr>
                                </m:sSubSupPr>
                                <m:e>
                                  <m:r>
                                    <a:rPr lang="zh-TW" altLang="en-US" i="1">
                                      <a:latin typeface="Cambria Math" panose="02040503050406030204" pitchFamily="18" charset="0"/>
                                    </a:rPr>
                                    <m:t>𝜀</m:t>
                                  </m:r>
                                </m:e>
                                <m:sub>
                                  <m:r>
                                    <a:rPr lang="zh-TW" altLang="en-US" i="1">
                                      <a:latin typeface="Cambria Math" panose="02040503050406030204" pitchFamily="18" charset="0"/>
                                    </a:rPr>
                                    <m:t>𝐾</m:t>
                                  </m:r>
                                  <m:r>
                                    <a:rPr lang="zh-TW" altLang="en-US">
                                      <a:latin typeface="Cambria Math" panose="02040503050406030204" pitchFamily="18" charset="0"/>
                                    </a:rPr>
                                    <m:t>,</m:t>
                                  </m:r>
                                  <m:r>
                                    <m:rPr>
                                      <m:sty m:val="p"/>
                                    </m:rPr>
                                    <a:rPr lang="zh-TW" altLang="en-US">
                                      <a:latin typeface="Cambria Math" panose="02040503050406030204" pitchFamily="18" charset="0"/>
                                    </a:rPr>
                                    <m:t>Max</m:t>
                                  </m:r>
                                </m:sub>
                                <m:sup>
                                  <m:r>
                                    <a:rPr lang="zh-TW" altLang="en-US">
                                      <a:latin typeface="Cambria Math" panose="02040503050406030204" pitchFamily="18" charset="0"/>
                                    </a:rPr>
                                    <m:t>1−</m:t>
                                  </m:r>
                                  <m:r>
                                    <a:rPr lang="zh-TW" altLang="en-US" i="1">
                                      <a:latin typeface="Cambria Math" panose="02040503050406030204" pitchFamily="18" charset="0"/>
                                    </a:rPr>
                                    <m:t>𝛽</m:t>
                                  </m:r>
                                </m:sup>
                              </m:sSubSup>
                              <m:r>
                                <a:rPr lang="zh-TW" altLang="en-US">
                                  <a:latin typeface="Cambria Math" panose="02040503050406030204" pitchFamily="18" charset="0"/>
                                </a:rPr>
                                <m:t>−</m:t>
                              </m:r>
                              <m:sSubSup>
                                <m:sSubSupPr>
                                  <m:ctrlPr>
                                    <a:rPr lang="zh-TW" altLang="en-US" i="1">
                                      <a:latin typeface="Cambria Math"/>
                                    </a:rPr>
                                  </m:ctrlPr>
                                </m:sSubSupPr>
                                <m:e>
                                  <m:r>
                                    <a:rPr lang="zh-TW" altLang="en-US" i="1">
                                      <a:latin typeface="Cambria Math" panose="02040503050406030204" pitchFamily="18" charset="0"/>
                                    </a:rPr>
                                    <m:t>𝜀</m:t>
                                  </m:r>
                                </m:e>
                                <m:sub>
                                  <m:r>
                                    <a:rPr lang="zh-TW" altLang="en-US" i="1">
                                      <a:latin typeface="Cambria Math" panose="02040503050406030204" pitchFamily="18" charset="0"/>
                                    </a:rPr>
                                    <m:t>𝐾</m:t>
                                  </m:r>
                                  <m:r>
                                    <a:rPr lang="zh-TW" altLang="en-US">
                                      <a:latin typeface="Cambria Math" panose="02040503050406030204" pitchFamily="18" charset="0"/>
                                    </a:rPr>
                                    <m:t>,</m:t>
                                  </m:r>
                                  <m:r>
                                    <m:rPr>
                                      <m:sty m:val="p"/>
                                    </m:rPr>
                                    <a:rPr lang="zh-TW" altLang="en-US">
                                      <a:latin typeface="Cambria Math" panose="02040503050406030204" pitchFamily="18" charset="0"/>
                                    </a:rPr>
                                    <m:t>min</m:t>
                                  </m:r>
                                </m:sub>
                                <m:sup>
                                  <m:r>
                                    <a:rPr lang="zh-TW" altLang="en-US">
                                      <a:latin typeface="Cambria Math" panose="02040503050406030204" pitchFamily="18" charset="0"/>
                                    </a:rPr>
                                    <m:t>1−</m:t>
                                  </m:r>
                                  <m:r>
                                    <a:rPr lang="zh-TW" altLang="en-US" i="1">
                                      <a:latin typeface="Cambria Math" panose="02040503050406030204" pitchFamily="18" charset="0"/>
                                    </a:rPr>
                                    <m:t>𝛽</m:t>
                                  </m:r>
                                </m:sup>
                              </m:sSubSup>
                            </m:den>
                          </m:f>
                        </m:e>
                      </m:d>
                    </m:oMath>
                  </m:oMathPara>
                </a14:m>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This gives a Adiabatic Index </a:t>
                </a:r>
                <a14:m>
                  <m:oMath xmlns:m="http://schemas.openxmlformats.org/officeDocument/2006/math">
                    <m:r>
                      <a:rPr lang="zh-TW" altLang="en-US" i="1">
                        <a:latin typeface="Cambria Math" panose="02040503050406030204" pitchFamily="18" charset="0"/>
                      </a:rPr>
                      <m:t>𝛤</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4</m:t>
                        </m:r>
                      </m:num>
                      <m:den>
                        <m:r>
                          <a:rPr lang="zh-TW" altLang="en-US">
                            <a:latin typeface="Cambria Math" panose="02040503050406030204" pitchFamily="18" charset="0"/>
                          </a:rPr>
                          <m:t>3</m:t>
                        </m:r>
                      </m:den>
                    </m:f>
                  </m:oMath>
                </a14:m>
                <a:r>
                  <a:rPr lang="en-US" altLang="zh-TW" dirty="0" smtClean="0">
                    <a:latin typeface="Cambria Math" panose="02040503050406030204" pitchFamily="18" charset="0"/>
                    <a:ea typeface="Cambria Math" panose="02040503050406030204" pitchFamily="18" charset="0"/>
                  </a:rPr>
                  <a:t>, same as for highly relativistic particles. (This should be trivial since by origin, they are highly relativistic)</a:t>
                </a:r>
                <a:endParaRPr lang="zh-TW" altLang="en-US"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66339" y="1543050"/>
                <a:ext cx="7944261" cy="2484013"/>
              </a:xfrm>
              <a:prstGeom prst="rect">
                <a:avLst/>
              </a:prstGeom>
              <a:blipFill rotWithShape="1">
                <a:blip r:embed="rId2"/>
                <a:stretch>
                  <a:fillRect l="-613" t="-1471" r="-997" b="-26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66897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32667"/>
            <a:ext cx="9143999" cy="1754326"/>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Part II Equation of state </a:t>
            </a:r>
          </a:p>
          <a:p>
            <a:pPr algn="ctr"/>
            <a:endParaRPr lang="en-US" altLang="zh-TW" sz="3600" dirty="0" smtClean="0">
              <a:latin typeface="Cambria Math" pitchFamily="18" charset="0"/>
              <a:ea typeface="Cambria Math" pitchFamily="18" charset="0"/>
            </a:endParaRPr>
          </a:p>
          <a:p>
            <a:pPr algn="ctr"/>
            <a:r>
              <a:rPr lang="en-US" altLang="zh-TW" sz="3600" dirty="0" smtClean="0">
                <a:latin typeface="Cambria Math" pitchFamily="18" charset="0"/>
                <a:ea typeface="Cambria Math" pitchFamily="18" charset="0"/>
              </a:rPr>
              <a:t>Conductivity and Viscosity (Ch9.3.3~9.3.7)</a:t>
            </a:r>
          </a:p>
        </p:txBody>
      </p:sp>
    </p:spTree>
    <p:extLst>
      <p:ext uri="{BB962C8B-B14F-4D97-AF65-F5344CB8AC3E}">
        <p14:creationId xmlns:p14="http://schemas.microsoft.com/office/powerpoint/2010/main" val="4194229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14410"/>
            <a:ext cx="9143999" cy="646331"/>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Thermal Conductivity (Ch9.3.3)</a:t>
            </a:r>
          </a:p>
        </p:txBody>
      </p:sp>
    </p:spTree>
    <p:extLst>
      <p:ext uri="{BB962C8B-B14F-4D97-AF65-F5344CB8AC3E}">
        <p14:creationId xmlns:p14="http://schemas.microsoft.com/office/powerpoint/2010/main" val="258734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Recall From last week</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474769" y="1156057"/>
                <a:ext cx="5070335" cy="1305165"/>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With the knowledge that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𝑄</m:t>
                            </m:r>
                          </m:e>
                        </m:groupCh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𝑇</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and that it corresponds to the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𝑇</m:t>
                        </m:r>
                      </m:e>
                      <m:sup>
                        <m:r>
                          <m:rPr>
                            <m:sty m:val="p"/>
                          </m:rPr>
                          <a:rPr lang="en-US" altLang="zh-TW" b="0" i="0" smtClean="0">
                            <a:latin typeface="Cambria Math" panose="02040503050406030204" pitchFamily="18" charset="0"/>
                            <a:ea typeface="Cambria Math" panose="02040503050406030204" pitchFamily="18" charset="0"/>
                          </a:rPr>
                          <m:t>i</m:t>
                        </m:r>
                        <m:r>
                          <a:rPr lang="en-US" altLang="zh-TW" b="0" i="0" smtClean="0">
                            <a:latin typeface="Cambria Math" panose="02040503050406030204" pitchFamily="18" charset="0"/>
                            <a:ea typeface="Cambria Math" panose="02040503050406030204" pitchFamily="18" charset="0"/>
                          </a:rPr>
                          <m:t>0</m:t>
                        </m:r>
                      </m:sup>
                    </m:sSup>
                  </m:oMath>
                </a14:m>
                <a:r>
                  <a:rPr lang="en-US" altLang="zh-TW" dirty="0" smtClean="0">
                    <a:latin typeface="Cambria Math" panose="02040503050406030204" pitchFamily="18" charset="0"/>
                    <a:ea typeface="Cambria Math" panose="02040503050406030204" pitchFamily="18" charset="0"/>
                  </a:rPr>
                  <a:t>and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𝑇</m:t>
                        </m:r>
                      </m:e>
                      <m:sup>
                        <m:r>
                          <a:rPr lang="en-US" altLang="zh-TW" b="0" i="0" smtClean="0">
                            <a:latin typeface="Cambria Math" panose="02040503050406030204" pitchFamily="18" charset="0"/>
                            <a:ea typeface="Cambria Math" panose="02040503050406030204" pitchFamily="18" charset="0"/>
                          </a:rPr>
                          <m:t>0</m:t>
                        </m:r>
                        <m:r>
                          <m:rPr>
                            <m:sty m:val="p"/>
                          </m:rPr>
                          <a:rPr lang="en-US" altLang="zh-TW" b="0" i="0" smtClean="0">
                            <a:latin typeface="Cambria Math" panose="02040503050406030204" pitchFamily="18" charset="0"/>
                            <a:ea typeface="Cambria Math" panose="02040503050406030204" pitchFamily="18" charset="0"/>
                          </a:rPr>
                          <m:t>j</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terms, we could guess that in locally flat space-time, the components would read as </a:t>
                </a:r>
                <a:endParaRPr lang="zh-TW" altLang="en-US"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74769" y="1156057"/>
                <a:ext cx="5070335" cy="1305165"/>
              </a:xfrm>
              <a:prstGeom prst="rect">
                <a:avLst/>
              </a:prstGeom>
              <a:blipFill rotWithShape="1">
                <a:blip r:embed="rId2"/>
                <a:stretch>
                  <a:fillRect l="-1082" t="-4673" b="-6542"/>
                </a:stretch>
              </a:blipFill>
            </p:spPr>
            <p:txBody>
              <a:bodyPr/>
              <a:lstStyle/>
              <a:p>
                <a:r>
                  <a:rPr lang="zh-TW" altLang="en-US">
                    <a:noFill/>
                  </a:rPr>
                  <a:t> </a:t>
                </a:r>
              </a:p>
            </p:txBody>
          </p:sp>
        </mc:Fallback>
      </mc:AlternateContent>
      <p:grpSp>
        <p:nvGrpSpPr>
          <p:cNvPr id="4" name="Group 3"/>
          <p:cNvGrpSpPr/>
          <p:nvPr/>
        </p:nvGrpSpPr>
        <p:grpSpPr>
          <a:xfrm>
            <a:off x="5687979" y="1067494"/>
            <a:ext cx="2961433" cy="1744855"/>
            <a:chOff x="5306623" y="5005386"/>
            <a:chExt cx="2961433" cy="1744855"/>
          </a:xfrm>
        </p:grpSpPr>
        <p:pic>
          <p:nvPicPr>
            <p:cNvPr id="5" name="Picture 4" descr="G:\Desktop\Black Hole Astrophysics\Textbook circle\11 Ch\stress-energy t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623" y="5093949"/>
              <a:ext cx="2961433" cy="165629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58231" y="5005386"/>
              <a:ext cx="2409825" cy="1744855"/>
              <a:chOff x="5858231" y="4916823"/>
              <a:chExt cx="2409825" cy="1744855"/>
            </a:xfrm>
          </p:grpSpPr>
          <p:sp>
            <p:nvSpPr>
              <p:cNvPr id="7" name="Oval 6"/>
              <p:cNvSpPr/>
              <p:nvPr/>
            </p:nvSpPr>
            <p:spPr>
              <a:xfrm>
                <a:off x="6744056" y="4916823"/>
                <a:ext cx="1524000" cy="64641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8" name="Oval 7"/>
              <p:cNvSpPr/>
              <p:nvPr/>
            </p:nvSpPr>
            <p:spPr>
              <a:xfrm>
                <a:off x="5858231" y="5615374"/>
                <a:ext cx="929109" cy="104630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grpSp>
      <mc:AlternateContent xmlns:mc="http://schemas.openxmlformats.org/markup-compatibility/2006" xmlns:a14="http://schemas.microsoft.com/office/drawing/2010/main">
        <mc:Choice Requires="a14">
          <p:sp>
            <p:nvSpPr>
              <p:cNvPr id="9" name="TextBox 8"/>
              <p:cNvSpPr txBox="1"/>
              <p:nvPr/>
            </p:nvSpPr>
            <p:spPr>
              <a:xfrm>
                <a:off x="1305930" y="2376778"/>
                <a:ext cx="4239174" cy="14270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d>
                        </m:e>
                        <m:sub>
                          <m:r>
                            <m:rPr>
                              <m:sty m:val="p"/>
                            </m:rPr>
                            <a:rPr lang="zh-TW" altLang="en-US">
                              <a:latin typeface="Cambria Math" panose="02040503050406030204" pitchFamily="18" charset="0"/>
                            </a:rPr>
                            <m:t>Conduction</m:t>
                          </m:r>
                        </m:sub>
                      </m:sSub>
                      <m:r>
                        <a:rPr lang="zh-TW" altLang="en-US">
                          <a:latin typeface="Cambria Math" panose="02040503050406030204" pitchFamily="18" charset="0"/>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panose="02040503050406030204" pitchFamily="18" charset="0"/>
                                  </a:rPr>
                                  <m:t>0</m:t>
                                </m:r>
                              </m:e>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mr>
                            <m:mr>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
                        </m:e>
                      </m:d>
                    </m:oMath>
                  </m:oMathPara>
                </a14:m>
                <a:endParaRPr lang="zh-TW" altLang="en-US"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05930" y="2376778"/>
                <a:ext cx="4239174" cy="1427057"/>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69151" y="3961500"/>
                <a:ext cx="8460523" cy="691471"/>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we can see that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sSubSup>
                  </m:oMath>
                </a14:m>
                <a:r>
                  <a:rPr lang="en-US" altLang="zh-TW" dirty="0">
                    <a:latin typeface="Cambria Math" pitchFamily="18" charset="0"/>
                    <a:ea typeface="Cambria Math" pitchFamily="18" charset="0"/>
                  </a:rPr>
                  <a:t> is actually still a 3-vector and the above form is simply from an educated guess. Therefore we need to first rewrite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sSubSup>
                  </m:oMath>
                </a14:m>
                <a:r>
                  <a:rPr lang="en-US" altLang="zh-TW" dirty="0">
                    <a:latin typeface="Cambria Math" pitchFamily="18" charset="0"/>
                    <a:ea typeface="Cambria Math" pitchFamily="18" charset="0"/>
                  </a:rPr>
                  <a:t> into a 4-vector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oMath>
                </a14:m>
                <a:r>
                  <a:rPr lang="en-US" altLang="zh-TW" dirty="0">
                    <a:latin typeface="Cambria Math" pitchFamily="18" charset="0"/>
                    <a:ea typeface="Cambria Math" pitchFamily="18" charset="0"/>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369151" y="3961500"/>
                <a:ext cx="8460523" cy="691471"/>
              </a:xfrm>
              <a:prstGeom prst="rect">
                <a:avLst/>
              </a:prstGeom>
              <a:blipFill rotWithShape="1">
                <a:blip r:embed="rId5"/>
                <a:stretch>
                  <a:fillRect l="-649" t="-5310" b="-973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9152" y="4837800"/>
                <a:ext cx="8280260" cy="1038939"/>
              </a:xfrm>
              <a:prstGeom prst="rect">
                <a:avLst/>
              </a:prstGeom>
              <a:noFill/>
            </p:spPr>
            <p:txBody>
              <a:bodyPr wrap="square" rtlCol="0">
                <a:spAutoFit/>
              </a:bodyPr>
              <a:lstStyle/>
              <a:p>
                <a:r>
                  <a:rPr lang="en-US" altLang="zh-TW" dirty="0" smtClean="0">
                    <a:latin typeface="Cambria Math" pitchFamily="18" charset="0"/>
                    <a:ea typeface="Cambria Math" pitchFamily="18" charset="0"/>
                  </a:rPr>
                  <a:t>We find that it can be expressed as </a:t>
                </a:r>
              </a:p>
              <a:p>
                <a:endParaRPr lang="en-US" altLang="zh-TW" dirty="0">
                  <a:latin typeface="Cambria Math" pitchFamily="18" charset="0"/>
                  <a:ea typeface="Cambria Math" pitchFamily="18" charset="0"/>
                </a:endParaRPr>
              </a:p>
              <a:p>
                <a:pPr algn="ct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r>
                          <a:rPr lang="zh-TW" altLang="en-US" i="1">
                            <a:latin typeface="Cambria Math" panose="02040503050406030204" pitchFamily="18" charset="0"/>
                          </a:rPr>
                          <m:t>𝑇</m:t>
                        </m:r>
                        <m:r>
                          <a:rPr lang="zh-TW" altLang="en-US">
                            <a:latin typeface="Cambria Math" panose="02040503050406030204" pitchFamily="18" charset="0"/>
                          </a:rPr>
                          <m:t>+</m:t>
                        </m:r>
                        <m:r>
                          <a:rPr lang="zh-TW" altLang="en-US" i="1">
                            <a:latin typeface="Cambria Math" panose="02040503050406030204" pitchFamily="18" charset="0"/>
                          </a:rPr>
                          <m:t>𝑇</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a14:m>
                <a:r>
                  <a:rPr lang="zh-TW" altLang="en-US" dirty="0" smtClean="0">
                    <a:latin typeface="Cambria Math" panose="02040503050406030204" pitchFamily="18" charset="0"/>
                  </a:rPr>
                  <a:t> </a:t>
                </a:r>
                <a:r>
                  <a:rPr lang="en-US" altLang="zh-TW" dirty="0">
                    <a:latin typeface="Cambria Math" pitchFamily="18" charset="0"/>
                    <a:ea typeface="Cambria Math" pitchFamily="18" charset="0"/>
                  </a:rPr>
                  <a:t>w</a:t>
                </a:r>
                <a:r>
                  <a:rPr lang="en-US" altLang="zh-TW" dirty="0" smtClean="0">
                    <a:latin typeface="Cambria Math" pitchFamily="18" charset="0"/>
                    <a:ea typeface="Cambria Math" pitchFamily="18" charset="0"/>
                  </a:rPr>
                  <a:t>ith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oMath>
                </a14:m>
                <a:endParaRPr lang="zh-TW" altLang="en-US" dirty="0">
                  <a:latin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9152" y="4837800"/>
                <a:ext cx="8280260" cy="1038939"/>
              </a:xfrm>
              <a:prstGeom prst="rect">
                <a:avLst/>
              </a:prstGeom>
              <a:blipFill rotWithShape="1">
                <a:blip r:embed="rId6"/>
                <a:stretch>
                  <a:fillRect l="-663" t="-3529" b="-235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47798" y="6210010"/>
                <a:ext cx="7193188" cy="515590"/>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Or,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𝑄</m:t>
                            </m:r>
                          </m:e>
                        </m:groupCh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𝑃</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𝑇</m:t>
                        </m:r>
                        <m:r>
                          <a:rPr lang="zh-TW" altLang="en-US">
                            <a:latin typeface="Cambria Math" panose="02040503050406030204" pitchFamily="18" charset="0"/>
                          </a:rPr>
                          <m:t>+</m:t>
                        </m:r>
                        <m:r>
                          <a:rPr lang="zh-TW" altLang="en-US" i="1">
                            <a:latin typeface="Cambria Math" panose="02040503050406030204" pitchFamily="18" charset="0"/>
                          </a:rPr>
                          <m:t>𝑇</m:t>
                        </m: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e>
                    </m:d>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with </a:t>
                </a:r>
                <a14:m>
                  <m:oMath xmlns:m="http://schemas.openxmlformats.org/officeDocument/2006/math">
                    <m:groupChr>
                      <m:groupChrPr>
                        <m:chr m:val="⟷"/>
                        <m:pos m:val="top"/>
                        <m:vertJc m:val="bot"/>
                        <m:ctrlPr>
                          <a:rPr lang="zh-TW" altLang="en-US" i="1">
                            <a:latin typeface="Cambria Math"/>
                          </a:rPr>
                        </m:ctrlPr>
                      </m:groupChrPr>
                      <m:e>
                        <m:r>
                          <a:rPr lang="zh-TW" altLang="en-US" i="1">
                            <a:latin typeface="Cambria Math" panose="02040503050406030204" pitchFamily="18" charset="0"/>
                          </a:rPr>
                          <m:t>𝑃</m:t>
                        </m:r>
                      </m:e>
                    </m:groupCh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𝑔</m:t>
                                </m:r>
                              </m:e>
                            </m:groupChr>
                          </m:e>
                        </m:d>
                      </m:e>
                      <m:sup>
                        <m:r>
                          <a:rPr lang="zh-TW" altLang="en-US">
                            <a:latin typeface="Cambria Math" panose="02040503050406030204" pitchFamily="18" charset="0"/>
                          </a:rPr>
                          <m:t>−1</m:t>
                        </m:r>
                      </m:sup>
                    </m:sSup>
                  </m:oMath>
                </a14:m>
                <a:endParaRPr lang="zh-TW" altLang="en-US" dirty="0">
                  <a:latin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47798" y="6210010"/>
                <a:ext cx="7193188" cy="515590"/>
              </a:xfrm>
              <a:prstGeom prst="rect">
                <a:avLst/>
              </a:prstGeom>
              <a:blipFill rotWithShape="1">
                <a:blip r:embed="rId7"/>
                <a:stretch>
                  <a:fillRect l="-678" t="-25000" r="-6102" b="-4762"/>
                </a:stretch>
              </a:blipFill>
            </p:spPr>
            <p:txBody>
              <a:bodyPr/>
              <a:lstStyle/>
              <a:p>
                <a:r>
                  <a:rPr lang="zh-TW" altLang="en-US">
                    <a:noFill/>
                  </a:rPr>
                  <a:t> </a:t>
                </a:r>
              </a:p>
            </p:txBody>
          </p:sp>
        </mc:Fallback>
      </mc:AlternateContent>
      <p:sp>
        <p:nvSpPr>
          <p:cNvPr id="15" name="Rectangle 14"/>
          <p:cNvSpPr/>
          <p:nvPr/>
        </p:nvSpPr>
        <p:spPr>
          <a:xfrm>
            <a:off x="1970314" y="5357269"/>
            <a:ext cx="620486" cy="51947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Rectangle 15"/>
          <p:cNvSpPr/>
          <p:nvPr/>
        </p:nvSpPr>
        <p:spPr>
          <a:xfrm>
            <a:off x="3425517" y="1156056"/>
            <a:ext cx="620486" cy="43090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3002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06894" y="981637"/>
            <a:ext cx="3574617" cy="3308679"/>
            <a:chOff x="306894" y="1167627"/>
            <a:chExt cx="3574617" cy="3308679"/>
          </a:xfrm>
        </p:grpSpPr>
        <p:pic>
          <p:nvPicPr>
            <p:cNvPr id="1026" name="Picture 2" descr="G:\Desktop\Black Hole Astrophysics\Textbook circle\12 Ch\Heat_conduction_in_a_gas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94" y="1167627"/>
              <a:ext cx="3574617" cy="330867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a:spLocks/>
            </p:cNvSpPr>
            <p:nvPr/>
          </p:nvSpPr>
          <p:spPr>
            <a:xfrm>
              <a:off x="2717340" y="1755330"/>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Oval 19"/>
            <p:cNvSpPr>
              <a:spLocks/>
            </p:cNvSpPr>
            <p:nvPr/>
          </p:nvSpPr>
          <p:spPr>
            <a:xfrm>
              <a:off x="3195971" y="2136331"/>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Oval 20"/>
            <p:cNvSpPr>
              <a:spLocks/>
            </p:cNvSpPr>
            <p:nvPr/>
          </p:nvSpPr>
          <p:spPr>
            <a:xfrm>
              <a:off x="2907839" y="2326830"/>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Oval 21"/>
            <p:cNvSpPr>
              <a:spLocks/>
            </p:cNvSpPr>
            <p:nvPr/>
          </p:nvSpPr>
          <p:spPr>
            <a:xfrm>
              <a:off x="2431589" y="223519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Oval 22"/>
            <p:cNvSpPr>
              <a:spLocks/>
            </p:cNvSpPr>
            <p:nvPr/>
          </p:nvSpPr>
          <p:spPr>
            <a:xfrm>
              <a:off x="2147051" y="194944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Oval 23"/>
            <p:cNvSpPr>
              <a:spLocks/>
            </p:cNvSpPr>
            <p:nvPr/>
          </p:nvSpPr>
          <p:spPr>
            <a:xfrm>
              <a:off x="1906545" y="170905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Oval 24"/>
            <p:cNvSpPr>
              <a:spLocks/>
            </p:cNvSpPr>
            <p:nvPr/>
          </p:nvSpPr>
          <p:spPr>
            <a:xfrm>
              <a:off x="1670801" y="2043779"/>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Oval 25"/>
            <p:cNvSpPr>
              <a:spLocks/>
            </p:cNvSpPr>
            <p:nvPr/>
          </p:nvSpPr>
          <p:spPr>
            <a:xfrm>
              <a:off x="1619763" y="2377186"/>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Oval 26"/>
            <p:cNvSpPr>
              <a:spLocks/>
            </p:cNvSpPr>
            <p:nvPr/>
          </p:nvSpPr>
          <p:spPr>
            <a:xfrm>
              <a:off x="2148595" y="247005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Oval 27"/>
            <p:cNvSpPr>
              <a:spLocks/>
            </p:cNvSpPr>
            <p:nvPr/>
          </p:nvSpPr>
          <p:spPr>
            <a:xfrm>
              <a:off x="1242176" y="1806367"/>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Oval 28"/>
            <p:cNvSpPr>
              <a:spLocks/>
            </p:cNvSpPr>
            <p:nvPr/>
          </p:nvSpPr>
          <p:spPr>
            <a:xfrm>
              <a:off x="1150850" y="2235223"/>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Oval 30"/>
            <p:cNvSpPr>
              <a:spLocks/>
            </p:cNvSpPr>
            <p:nvPr/>
          </p:nvSpPr>
          <p:spPr>
            <a:xfrm>
              <a:off x="2822590" y="3373104"/>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Oval 31"/>
            <p:cNvSpPr>
              <a:spLocks/>
            </p:cNvSpPr>
            <p:nvPr/>
          </p:nvSpPr>
          <p:spPr>
            <a:xfrm>
              <a:off x="3482990" y="3373104"/>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Oval 32"/>
            <p:cNvSpPr>
              <a:spLocks/>
            </p:cNvSpPr>
            <p:nvPr/>
          </p:nvSpPr>
          <p:spPr>
            <a:xfrm>
              <a:off x="3148361" y="3710667"/>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Oval 33"/>
            <p:cNvSpPr>
              <a:spLocks/>
            </p:cNvSpPr>
            <p:nvPr/>
          </p:nvSpPr>
          <p:spPr>
            <a:xfrm>
              <a:off x="2388281" y="3611767"/>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Oval 34"/>
            <p:cNvSpPr>
              <a:spLocks/>
            </p:cNvSpPr>
            <p:nvPr/>
          </p:nvSpPr>
          <p:spPr>
            <a:xfrm>
              <a:off x="1913019" y="323161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Oval 35"/>
            <p:cNvSpPr>
              <a:spLocks/>
            </p:cNvSpPr>
            <p:nvPr/>
          </p:nvSpPr>
          <p:spPr>
            <a:xfrm>
              <a:off x="1815902" y="347238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Oval 36"/>
            <p:cNvSpPr>
              <a:spLocks/>
            </p:cNvSpPr>
            <p:nvPr/>
          </p:nvSpPr>
          <p:spPr>
            <a:xfrm>
              <a:off x="1393628" y="3236347"/>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Oval 37"/>
            <p:cNvSpPr>
              <a:spLocks/>
            </p:cNvSpPr>
            <p:nvPr/>
          </p:nvSpPr>
          <p:spPr>
            <a:xfrm>
              <a:off x="962621" y="3280739"/>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Oval 38"/>
            <p:cNvSpPr>
              <a:spLocks/>
            </p:cNvSpPr>
            <p:nvPr/>
          </p:nvSpPr>
          <p:spPr>
            <a:xfrm>
              <a:off x="1011555" y="352021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Oval 39"/>
            <p:cNvSpPr>
              <a:spLocks/>
            </p:cNvSpPr>
            <p:nvPr/>
          </p:nvSpPr>
          <p:spPr>
            <a:xfrm>
              <a:off x="1342590" y="3850839"/>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Oval 40"/>
            <p:cNvSpPr>
              <a:spLocks/>
            </p:cNvSpPr>
            <p:nvPr/>
          </p:nvSpPr>
          <p:spPr>
            <a:xfrm>
              <a:off x="821890" y="3897952"/>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Title 1"/>
          <p:cNvSpPr>
            <a:spLocks noGrp="1"/>
          </p:cNvSpPr>
          <p:nvPr>
            <p:ph type="title"/>
          </p:nvPr>
        </p:nvSpPr>
        <p:spPr>
          <a:xfrm>
            <a:off x="457200" y="0"/>
            <a:ext cx="8229600" cy="1143000"/>
          </a:xfrm>
        </p:spPr>
        <p:txBody>
          <a:bodyPr/>
          <a:lstStyle/>
          <a:p>
            <a:r>
              <a:rPr lang="en-US" altLang="zh-TW" dirty="0" smtClean="0"/>
              <a:t>A simple kinetic picture</a:t>
            </a:r>
            <a:endParaRPr lang="zh-TW" altLang="en-US" dirty="0"/>
          </a:p>
        </p:txBody>
      </p:sp>
      <p:sp>
        <p:nvSpPr>
          <p:cNvPr id="3" name="Rectangle 2"/>
          <p:cNvSpPr/>
          <p:nvPr/>
        </p:nvSpPr>
        <p:spPr>
          <a:xfrm>
            <a:off x="4177146" y="6488668"/>
            <a:ext cx="4966854" cy="369332"/>
          </a:xfrm>
          <a:prstGeom prst="rect">
            <a:avLst/>
          </a:prstGeom>
        </p:spPr>
        <p:txBody>
          <a:bodyPr wrap="square">
            <a:spAutoFit/>
          </a:bodyPr>
          <a:lstStyle/>
          <a:p>
            <a:r>
              <a:rPr lang="en-US" altLang="zh-TW" dirty="0">
                <a:hlinkClick r:id="rId3"/>
              </a:rPr>
              <a:t>http://en.wikipedia.org/wiki/Thermal_conductivity</a:t>
            </a:r>
            <a:endParaRPr lang="zh-TW" altLang="en-US" dirty="0"/>
          </a:p>
        </p:txBody>
      </p:sp>
      <p:cxnSp>
        <p:nvCxnSpPr>
          <p:cNvPr id="5" name="Straight Connector 4"/>
          <p:cNvCxnSpPr/>
          <p:nvPr/>
        </p:nvCxnSpPr>
        <p:spPr>
          <a:xfrm>
            <a:off x="306894" y="2061941"/>
            <a:ext cx="3680315" cy="0"/>
          </a:xfrm>
          <a:prstGeom prst="line">
            <a:avLst/>
          </a:prstGeom>
          <a:ln w="25400">
            <a:solidFill>
              <a:srgbClr val="00FF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6894" y="3524773"/>
            <a:ext cx="3680315" cy="0"/>
          </a:xfrm>
          <a:prstGeom prst="line">
            <a:avLst/>
          </a:prstGeom>
          <a:ln w="25400">
            <a:solidFill>
              <a:srgbClr val="00FF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32655" y="2061941"/>
            <a:ext cx="0" cy="146283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732655" y="2669151"/>
                <a:ext cx="5116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ΔT</m:t>
                      </m:r>
                    </m:oMath>
                  </m:oMathPara>
                </a14:m>
                <a:endParaRPr lang="zh-TW"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732655" y="2669151"/>
                <a:ext cx="511679" cy="369332"/>
              </a:xfrm>
              <a:prstGeom prst="rect">
                <a:avLst/>
              </a:prstGeom>
              <a:blipFill rotWithShape="1">
                <a:blip r:embed="rId4"/>
                <a:stretch>
                  <a:fillRect/>
                </a:stretch>
              </a:blipFill>
            </p:spPr>
            <p:txBody>
              <a:bodyPr/>
              <a:lstStyle/>
              <a:p>
                <a:r>
                  <a:rPr lang="zh-TW" altLang="en-US">
                    <a:noFill/>
                  </a:rPr>
                  <a:t> </a:t>
                </a:r>
              </a:p>
            </p:txBody>
          </p:sp>
        </mc:Fallback>
      </mc:AlternateContent>
      <p:sp>
        <p:nvSpPr>
          <p:cNvPr id="16" name="TextBox 15"/>
          <p:cNvSpPr txBox="1"/>
          <p:nvPr/>
        </p:nvSpPr>
        <p:spPr>
          <a:xfrm>
            <a:off x="4444409" y="1128266"/>
            <a:ext cx="4558077"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Consider a picture like the one on the left.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If we consider that a pair of particles are exchanged, then there will be a net energy transfer from top to bottom.</a:t>
            </a:r>
            <a:endParaRPr lang="zh-TW" altLang="en-US" dirty="0" smtClean="0">
              <a:latin typeface="Cambria Math" pitchFamily="18" charset="0"/>
              <a:ea typeface="Cambria Math" pitchFamily="18" charset="0"/>
            </a:endParaRPr>
          </a:p>
        </p:txBody>
      </p:sp>
      <p:sp>
        <p:nvSpPr>
          <p:cNvPr id="45" name="Oval 44"/>
          <p:cNvSpPr>
            <a:spLocks/>
          </p:cNvSpPr>
          <p:nvPr/>
        </p:nvSpPr>
        <p:spPr>
          <a:xfrm>
            <a:off x="1906545" y="2174787"/>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Oval 45"/>
          <p:cNvSpPr>
            <a:spLocks/>
          </p:cNvSpPr>
          <p:nvPr/>
        </p:nvSpPr>
        <p:spPr>
          <a:xfrm>
            <a:off x="2204395" y="317479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7" name="TextBox 46"/>
              <p:cNvSpPr txBox="1"/>
              <p:nvPr/>
            </p:nvSpPr>
            <p:spPr>
              <a:xfrm>
                <a:off x="4444409" y="2829636"/>
                <a:ext cx="4558077"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we can write heat flux as </a:t>
                </a:r>
              </a:p>
              <a:p>
                <a:r>
                  <a:rPr lang="en-US" altLang="zh-TW" dirty="0" smtClean="0">
                    <a:latin typeface="Cambria Math" pitchFamily="18" charset="0"/>
                    <a:ea typeface="Cambria Math" pitchFamily="18" charset="0"/>
                  </a:rPr>
                  <a:t>(particle number flux)</a:t>
                </a:r>
                <a14:m>
                  <m:oMath xmlns:m="http://schemas.openxmlformats.org/officeDocument/2006/math">
                    <m:r>
                      <a:rPr lang="zh-TW" altLang="en-US">
                        <a:latin typeface="Cambria Math"/>
                      </a:rPr>
                      <m:t>×</m:t>
                    </m:r>
                  </m:oMath>
                </a14:m>
                <a:r>
                  <a:rPr lang="en-US" altLang="zh-TW" dirty="0" smtClean="0"/>
                  <a:t>(energy difference)</a:t>
                </a:r>
                <a:endParaRPr lang="zh-TW" alt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4444409" y="2829636"/>
                <a:ext cx="4558077" cy="646331"/>
              </a:xfrm>
              <a:prstGeom prst="rect">
                <a:avLst/>
              </a:prstGeom>
              <a:blipFill rotWithShape="1">
                <a:blip r:embed="rId5"/>
                <a:stretch>
                  <a:fillRect l="-1070" t="-5660"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25077" y="3643985"/>
                <a:ext cx="447099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a thermal gas, the energy that is required to heat it by </a:t>
                </a:r>
                <a14:m>
                  <m:oMath xmlns:m="http://schemas.openxmlformats.org/officeDocument/2006/math">
                    <m:r>
                      <m:rPr>
                        <m:sty m:val="p"/>
                      </m:rPr>
                      <a:rPr lang="zh-TW" altLang="en-US">
                        <a:latin typeface="Cambria Math"/>
                      </a:rPr>
                      <m:t>ΔT</m:t>
                    </m:r>
                  </m:oMath>
                </a14:m>
                <a:r>
                  <a:rPr lang="zh-TW" altLang="en-US" dirty="0" smtClean="0"/>
                  <a:t> </a:t>
                </a:r>
                <a:r>
                  <a:rPr lang="en-US" altLang="zh-TW" dirty="0" smtClean="0"/>
                  <a:t>is </a:t>
                </a:r>
                <a14:m>
                  <m:oMath xmlns:m="http://schemas.openxmlformats.org/officeDocument/2006/math">
                    <m:r>
                      <m:rPr>
                        <m:sty m:val="p"/>
                      </m:rPr>
                      <a:rPr lang="zh-TW" altLang="en-US">
                        <a:latin typeface="Cambria Math"/>
                      </a:rPr>
                      <m:t>Δ</m:t>
                    </m:r>
                    <m:r>
                      <a:rPr lang="en-US" altLang="zh-TW" b="0" i="1" smtClean="0">
                        <a:latin typeface="Cambria Math"/>
                      </a:rPr>
                      <m:t>𝐸</m:t>
                    </m:r>
                    <m:r>
                      <a:rPr lang="en-US" altLang="zh-TW" b="0" i="1" smtClean="0">
                        <a:latin typeface="Cambria Math"/>
                      </a:rPr>
                      <m:t>=</m:t>
                    </m:r>
                    <m:sSub>
                      <m:sSubPr>
                        <m:ctrlPr>
                          <a:rPr lang="zh-TW" altLang="en-US" i="1">
                            <a:latin typeface="Cambria Math"/>
                          </a:rPr>
                        </m:ctrlPr>
                      </m:sSubPr>
                      <m:e>
                        <m:r>
                          <a:rPr lang="zh-TW" altLang="en-US" i="1">
                            <a:latin typeface="Cambria Math"/>
                          </a:rPr>
                          <m:t>𝐶</m:t>
                        </m:r>
                      </m:e>
                      <m:sub>
                        <m:r>
                          <a:rPr lang="zh-TW" altLang="en-US" i="1">
                            <a:latin typeface="Cambria Math"/>
                          </a:rPr>
                          <m:t>𝑉</m:t>
                        </m:r>
                      </m:sub>
                    </m:sSub>
                    <m:r>
                      <m:rPr>
                        <m:sty m:val="p"/>
                      </m:rPr>
                      <a:rPr lang="zh-TW" altLang="en-US">
                        <a:latin typeface="Cambria Math"/>
                      </a:rPr>
                      <m:t>ΔT</m:t>
                    </m:r>
                  </m:oMath>
                </a14:m>
                <a:r>
                  <a:rPr lang="en-US" altLang="zh-TW" dirty="0" smtClean="0"/>
                  <a:t>.</a:t>
                </a:r>
                <a:endParaRPr lang="zh-TW" alt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4425077" y="3643985"/>
                <a:ext cx="4470991" cy="646331"/>
              </a:xfrm>
              <a:prstGeom prst="rect">
                <a:avLst/>
              </a:prstGeom>
              <a:blipFill rotWithShape="1">
                <a:blip r:embed="rId6"/>
                <a:stretch>
                  <a:fillRect l="-1228" t="-5660"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51371" y="4420942"/>
                <a:ext cx="8419633" cy="498663"/>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terms of differential quantities, we can write </a:t>
                </a:r>
                <a14:m>
                  <m:oMath xmlns:m="http://schemas.openxmlformats.org/officeDocument/2006/math">
                    <m:r>
                      <m:rPr>
                        <m:sty m:val="p"/>
                      </m:rPr>
                      <a:rPr lang="zh-TW" altLang="en-US">
                        <a:latin typeface="Cambria Math"/>
                      </a:rPr>
                      <m:t>ΔT</m:t>
                    </m:r>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𝑐</m:t>
                        </m:r>
                      </m:sub>
                    </m:sSub>
                    <m:r>
                      <a:rPr lang="zh-TW" altLang="en-US">
                        <a:latin typeface="Cambria Math"/>
                      </a:rPr>
                      <m:t>⁢</m:t>
                    </m:r>
                    <m:f>
                      <m:fPr>
                        <m:ctrlPr>
                          <a:rPr lang="zh-TW" altLang="en-US" i="1">
                            <a:latin typeface="Cambria Math"/>
                          </a:rPr>
                        </m:ctrlPr>
                      </m:fPr>
                      <m:num>
                        <m:r>
                          <m:rPr>
                            <m:sty m:val="p"/>
                          </m:rPr>
                          <a:rPr lang="zh-TW" altLang="en-US">
                            <a:latin typeface="Cambria Math"/>
                          </a:rPr>
                          <m:t>dT</m:t>
                        </m:r>
                      </m:num>
                      <m:den>
                        <m:r>
                          <m:rPr>
                            <m:sty m:val="p"/>
                          </m:rPr>
                          <a:rPr lang="zh-TW" altLang="en-US">
                            <a:latin typeface="Cambria Math"/>
                          </a:rPr>
                          <m:t>dz</m:t>
                        </m:r>
                      </m:den>
                    </m:f>
                  </m:oMath>
                </a14:m>
                <a:endParaRPr lang="zh-TW" alt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251371" y="4420942"/>
                <a:ext cx="8419633" cy="498663"/>
              </a:xfrm>
              <a:prstGeom prst="rect">
                <a:avLst/>
              </a:prstGeom>
              <a:blipFill rotWithShape="1">
                <a:blip r:embed="rId7"/>
                <a:stretch>
                  <a:fillRect l="-579" b="-48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06894" y="4991382"/>
                <a:ext cx="8419633" cy="891206"/>
              </a:xfrm>
              <a:prstGeom prst="rect">
                <a:avLst/>
              </a:prstGeom>
              <a:noFill/>
            </p:spPr>
            <p:txBody>
              <a:bodyPr wrap="square" rtlCol="0">
                <a:spAutoFit/>
              </a:bodyPr>
              <a:lstStyle/>
              <a:p>
                <a:r>
                  <a:rPr lang="en-US" altLang="zh-TW" dirty="0" smtClean="0">
                    <a:latin typeface="Cambria Math" pitchFamily="18" charset="0"/>
                    <a:ea typeface="Cambria Math" pitchFamily="18" charset="0"/>
                  </a:rPr>
                  <a:t>Putting it all together, we get </a:t>
                </a:r>
                <a14:m>
                  <m:oMath xmlns:m="http://schemas.openxmlformats.org/officeDocument/2006/math">
                    <m:r>
                      <m:rPr>
                        <m:sty m:val="p"/>
                      </m:rPr>
                      <a:rPr lang="en-US" altLang="zh-TW" b="0" i="0" smtClean="0">
                        <a:latin typeface="Cambria Math"/>
                      </a:rPr>
                      <m:t>Q</m:t>
                    </m:r>
                    <m:r>
                      <a:rPr lang="zh-TW" altLang="en-US">
                        <a:latin typeface="Cambria Math"/>
                      </a:rPr>
                      <m:t>≈</m:t>
                    </m:r>
                    <m:r>
                      <a:rPr lang="en-US" altLang="zh-TW" b="0" i="1" smtClean="0">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r>
                      <a:rPr lang="zh-TW" altLang="en-US" i="1">
                        <a:latin typeface="Cambria Math"/>
                      </a:rPr>
                      <m:t>𝑛</m:t>
                    </m:r>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r>
                      <a:rPr lang="zh-TW" altLang="en-US">
                        <a:latin typeface="Cambria Math"/>
                      </a:rPr>
                      <m:t>⁢</m:t>
                    </m:r>
                    <m:sSub>
                      <m:sSubPr>
                        <m:ctrlPr>
                          <a:rPr lang="zh-TW" altLang="en-US" i="1">
                            <a:latin typeface="Cambria Math"/>
                          </a:rPr>
                        </m:ctrlPr>
                      </m:sSubPr>
                      <m:e>
                        <m:r>
                          <a:rPr lang="zh-TW" altLang="en-US" i="1">
                            <a:latin typeface="Cambria Math"/>
                          </a:rPr>
                          <m:t>𝐶</m:t>
                        </m:r>
                      </m:e>
                      <m:sub>
                        <m:r>
                          <a:rPr lang="zh-TW" altLang="en-US" i="1">
                            <a:latin typeface="Cambria Math"/>
                          </a:rPr>
                          <m:t>𝑉</m:t>
                        </m:r>
                      </m:sub>
                    </m:sSub>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𝑐</m:t>
                        </m:r>
                      </m:sub>
                    </m:sSub>
                    <m:r>
                      <a:rPr lang="zh-TW" altLang="en-US">
                        <a:latin typeface="Cambria Math"/>
                      </a:rPr>
                      <m:t>⁢</m:t>
                    </m:r>
                    <m:f>
                      <m:fPr>
                        <m:ctrlPr>
                          <a:rPr lang="zh-TW" altLang="en-US" i="1">
                            <a:latin typeface="Cambria Math"/>
                          </a:rPr>
                        </m:ctrlPr>
                      </m:fPr>
                      <m:num>
                        <m:r>
                          <m:rPr>
                            <m:sty m:val="p"/>
                          </m:rPr>
                          <a:rPr lang="zh-TW" altLang="en-US">
                            <a:latin typeface="Cambria Math"/>
                          </a:rPr>
                          <m:t>dT</m:t>
                        </m:r>
                      </m:num>
                      <m:den>
                        <m:r>
                          <m:rPr>
                            <m:sty m:val="p"/>
                          </m:rPr>
                          <a:rPr lang="zh-TW" altLang="en-US">
                            <a:latin typeface="Cambria Math"/>
                          </a:rPr>
                          <m:t>dz</m:t>
                        </m:r>
                      </m:den>
                    </m:f>
                  </m:oMath>
                </a14:m>
                <a:r>
                  <a:rPr lang="en-US" altLang="zh-TW" dirty="0" smtClean="0"/>
                  <a:t>. </a:t>
                </a:r>
              </a:p>
              <a:p>
                <a:r>
                  <a:rPr lang="en-US" altLang="zh-TW" dirty="0" smtClean="0"/>
                  <a:t>Comparing with </a:t>
                </a:r>
                <a14:m>
                  <m:oMath xmlns:m="http://schemas.openxmlformats.org/officeDocument/2006/math">
                    <m:groupChr>
                      <m:groupChrPr>
                        <m:chr m:val="⇀"/>
                        <m:pos m:val="top"/>
                        <m:vertJc m:val="bot"/>
                        <m:ctrlPr>
                          <a:rPr lang="zh-TW" altLang="en-US" i="1">
                            <a:latin typeface="Cambria Math"/>
                          </a:rPr>
                        </m:ctrlPr>
                      </m:groupChrPr>
                      <m:e>
                        <m:r>
                          <a:rPr lang="zh-TW" altLang="en-US" i="1">
                            <a:latin typeface="Cambria Math"/>
                          </a:rPr>
                          <m:t>𝑄</m:t>
                        </m:r>
                      </m:e>
                    </m:groupChr>
                    <m:r>
                      <a:rPr lang="zh-TW" altLang="en-US">
                        <a:latin typeface="Cambria Math"/>
                      </a:rPr>
                      <m:t>=−</m:t>
                    </m:r>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i="1">
                        <a:latin typeface="Cambria Math"/>
                      </a:rPr>
                      <m:t>𝑇</m:t>
                    </m:r>
                  </m:oMath>
                </a14:m>
                <a:r>
                  <a:rPr lang="en-US" altLang="zh-TW" dirty="0" smtClean="0"/>
                  <a:t>, we find the diffusion coefficient </a:t>
                </a:r>
                <a14:m>
                  <m:oMath xmlns:m="http://schemas.openxmlformats.org/officeDocument/2006/math">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r>
                      <a:rPr lang="en-US" altLang="zh-TW" i="1">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r>
                      <a:rPr lang="en-US" altLang="zh-TW" b="0" i="1" smtClean="0">
                        <a:latin typeface="Cambria Math"/>
                      </a:rPr>
                      <m:t>(</m:t>
                    </m:r>
                    <m:sSub>
                      <m:sSubPr>
                        <m:ctrlPr>
                          <a:rPr lang="zh-TW" altLang="en-US" i="1">
                            <a:latin typeface="Cambria Math"/>
                          </a:rPr>
                        </m:ctrlPr>
                      </m:sSubPr>
                      <m:e>
                        <m:r>
                          <a:rPr lang="zh-TW" altLang="en-US" i="1">
                            <a:latin typeface="Cambria Math"/>
                          </a:rPr>
                          <m:t>𝐶</m:t>
                        </m:r>
                      </m:e>
                      <m:sub>
                        <m:r>
                          <a:rPr lang="zh-TW" altLang="en-US" i="1">
                            <a:latin typeface="Cambria Math"/>
                          </a:rPr>
                          <m:t>𝑉</m:t>
                        </m:r>
                      </m:sub>
                    </m:sSub>
                    <m:r>
                      <a:rPr lang="zh-TW" altLang="en-US" i="1">
                        <a:latin typeface="Cambria Math"/>
                      </a:rPr>
                      <m:t>𝑛</m:t>
                    </m:r>
                    <m:r>
                      <a:rPr lang="en-US" altLang="zh-TW" b="0" i="1" smtClean="0">
                        <a:latin typeface="Cambria Math"/>
                      </a:rPr>
                      <m:t>)</m:t>
                    </m:r>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𝑐</m:t>
                        </m:r>
                      </m:sub>
                    </m:sSub>
                  </m:oMath>
                </a14:m>
                <a:endParaRPr lang="zh-TW" alt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306894" y="4991382"/>
                <a:ext cx="8419633" cy="891206"/>
              </a:xfrm>
              <a:prstGeom prst="rect">
                <a:avLst/>
              </a:prstGeom>
              <a:blipFill rotWithShape="1">
                <a:blip r:embed="rId8"/>
                <a:stretch>
                  <a:fillRect l="-579" b="-411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267817" y="5925348"/>
                <a:ext cx="3423181" cy="646331"/>
              </a:xfrm>
              <a:prstGeom prst="rect">
                <a:avLst/>
              </a:prstGeom>
              <a:noFill/>
            </p:spPr>
            <p:txBody>
              <a:bodyPr wrap="none" rtlCol="0">
                <a:spAutoFit/>
              </a:bodyPr>
              <a:lstStyle/>
              <a:p>
                <a:r>
                  <a:rPr lang="en-US" altLang="zh-TW" dirty="0" smtClean="0">
                    <a:solidFill>
                      <a:srgbClr val="FF0000"/>
                    </a:solidFill>
                    <a:latin typeface="Cambria Math" pitchFamily="18" charset="0"/>
                    <a:ea typeface="Cambria Math" pitchFamily="18" charset="0"/>
                  </a:rPr>
                  <a:t>Q1.Why is </a:t>
                </a:r>
                <a14:m>
                  <m:oMath xmlns:m="http://schemas.openxmlformats.org/officeDocument/2006/math">
                    <m:sSub>
                      <m:sSubPr>
                        <m:ctrlPr>
                          <a:rPr lang="zh-TW" altLang="en-US" i="1">
                            <a:solidFill>
                              <a:srgbClr val="FF0000"/>
                            </a:solidFill>
                            <a:latin typeface="Cambria Math"/>
                          </a:rPr>
                        </m:ctrlPr>
                      </m:sSubPr>
                      <m:e>
                        <m:r>
                          <a:rPr lang="zh-TW" altLang="en-US">
                            <a:solidFill>
                              <a:srgbClr val="FF0000"/>
                            </a:solidFill>
                            <a:latin typeface="Cambria Math"/>
                          </a:rPr>
                          <m:t>ℓ</m:t>
                        </m:r>
                      </m:e>
                      <m:sub>
                        <m:r>
                          <a:rPr lang="zh-TW" altLang="en-US" i="1">
                            <a:solidFill>
                              <a:srgbClr val="FF0000"/>
                            </a:solidFill>
                            <a:latin typeface="Cambria Math"/>
                          </a:rPr>
                          <m:t>𝑐</m:t>
                        </m:r>
                      </m:sub>
                    </m:sSub>
                  </m:oMath>
                </a14:m>
                <a:r>
                  <a:rPr lang="zh-TW" altLang="en-US" dirty="0" smtClean="0">
                    <a:solidFill>
                      <a:srgbClr val="FF0000"/>
                    </a:solidFill>
                  </a:rPr>
                  <a:t> </a:t>
                </a:r>
                <a:r>
                  <a:rPr lang="en-US" altLang="zh-TW" dirty="0" smtClean="0">
                    <a:solidFill>
                      <a:srgbClr val="FF0000"/>
                    </a:solidFill>
                  </a:rPr>
                  <a:t>the mean free path?</a:t>
                </a:r>
              </a:p>
              <a:p>
                <a:r>
                  <a:rPr lang="en-US" altLang="zh-TW" dirty="0" smtClean="0">
                    <a:solidFill>
                      <a:srgbClr val="FF0000"/>
                    </a:solidFill>
                  </a:rPr>
                  <a:t>Q2.Why is it </a:t>
                </a:r>
                <a14:m>
                  <m:oMath xmlns:m="http://schemas.openxmlformats.org/officeDocument/2006/math">
                    <m:sSub>
                      <m:sSubPr>
                        <m:ctrlPr>
                          <a:rPr lang="zh-TW" altLang="en-US" i="1">
                            <a:solidFill>
                              <a:srgbClr val="FF0000"/>
                            </a:solidFill>
                            <a:latin typeface="Cambria Math"/>
                          </a:rPr>
                        </m:ctrlPr>
                      </m:sSubPr>
                      <m:e>
                        <m:r>
                          <a:rPr lang="zh-TW" altLang="en-US" i="1">
                            <a:solidFill>
                              <a:srgbClr val="FF0000"/>
                            </a:solidFill>
                            <a:latin typeface="Cambria Math"/>
                          </a:rPr>
                          <m:t>𝐶</m:t>
                        </m:r>
                      </m:e>
                      <m:sub>
                        <m:r>
                          <a:rPr lang="zh-TW" altLang="en-US" i="1">
                            <a:solidFill>
                              <a:srgbClr val="FF0000"/>
                            </a:solidFill>
                            <a:latin typeface="Cambria Math"/>
                          </a:rPr>
                          <m:t>𝑉</m:t>
                        </m:r>
                      </m:sub>
                    </m:sSub>
                  </m:oMath>
                </a14:m>
                <a:r>
                  <a:rPr lang="en-US" altLang="zh-TW" dirty="0" smtClean="0">
                    <a:solidFill>
                      <a:srgbClr val="FF0000"/>
                    </a:solidFill>
                  </a:rPr>
                  <a:t>?</a:t>
                </a:r>
                <a:endParaRPr lang="zh-TW" altLang="en-US"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67817" y="5925348"/>
                <a:ext cx="3423181" cy="646331"/>
              </a:xfrm>
              <a:prstGeom prst="rect">
                <a:avLst/>
              </a:prstGeom>
              <a:blipFill rotWithShape="1">
                <a:blip r:embed="rId9"/>
                <a:stretch>
                  <a:fillRect l="-1604" t="-6604" r="-891" b="-141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942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4.81481E-6 L -3.33333E-6 0.19075 " pathEditMode="relative" rAng="0" ptsTypes="AA">
                                      <p:cBhvr>
                                        <p:cTn id="16" dur="2000" fill="hold"/>
                                        <p:tgtEl>
                                          <p:spTgt spid="45"/>
                                        </p:tgtEl>
                                        <p:attrNameLst>
                                          <p:attrName>ppt_x</p:attrName>
                                          <p:attrName>ppt_y</p:attrName>
                                        </p:attrNameLst>
                                      </p:cBhvr>
                                      <p:rCtr x="0" y="9537"/>
                                    </p:animMotion>
                                  </p:childTnLst>
                                </p:cTn>
                              </p:par>
                              <p:par>
                                <p:cTn id="17" presetID="42" presetClass="path" presetSubtype="0" accel="50000" decel="50000" fill="hold" grpId="0" nodeType="withEffect">
                                  <p:stCondLst>
                                    <p:cond delay="0"/>
                                  </p:stCondLst>
                                  <p:childTnLst>
                                    <p:animMotion origin="layout" path="M -2.22222E-6 7.40741E-7 L -2.22222E-6 -0.18333 " pathEditMode="relative" rAng="0" ptsTypes="AA">
                                      <p:cBhvr>
                                        <p:cTn id="18" dur="2000" fill="hold"/>
                                        <p:tgtEl>
                                          <p:spTgt spid="46"/>
                                        </p:tgtEl>
                                        <p:attrNameLst>
                                          <p:attrName>ppt_x</p:attrName>
                                          <p:attrName>ppt_y</p:attrName>
                                        </p:attrNameLst>
                                      </p:cBhvr>
                                      <p:rCtr x="0" y="-9167"/>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5" grpId="0" animBg="1"/>
      <p:bldP spid="46" grpId="0" animBg="1"/>
      <p:bldP spid="47" grpId="0"/>
      <p:bldP spid="50" grpId="0"/>
      <p:bldP spid="52" grpId="0"/>
      <p:bldP spid="54"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Thermal Conductivity</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746651" y="1042641"/>
                <a:ext cx="7898124" cy="484876"/>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As we have just found, the thermal condutivity is equal to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3</m:t>
                        </m:r>
                      </m:den>
                    </m:f>
                    <m:r>
                      <a:rPr lang="zh-TW" altLang="en-US">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𝑛</m:t>
                    </m:r>
                    <m:sSub>
                      <m:sSubPr>
                        <m:ctrlPr>
                          <a:rPr lang="zh-TW" altLang="en-US" i="1">
                            <a:latin typeface="Cambria Math"/>
                          </a:rPr>
                        </m:ctrlPr>
                      </m:sSubPr>
                      <m:e>
                        <m:r>
                          <a:rPr lang="zh-TW" altLang="en-US" i="1">
                            <a:latin typeface="Cambria Math" panose="02040503050406030204" pitchFamily="18" charset="0"/>
                          </a:rPr>
                          <m:t>𝐶</m:t>
                        </m:r>
                      </m:e>
                      <m:sub>
                        <m:r>
                          <a:rPr lang="zh-TW" altLang="en-US" i="1">
                            <a:latin typeface="Cambria Math" panose="02040503050406030204" pitchFamily="18" charset="0"/>
                          </a:rPr>
                          <m:t>𝑉</m:t>
                        </m:r>
                      </m:sub>
                    </m:sSub>
                    <m:r>
                      <a:rPr lang="en-US" altLang="zh-TW" i="1">
                        <a:latin typeface="Cambria Math" panose="02040503050406030204" pitchFamily="18" charset="0"/>
                        <a:ea typeface="Cambria Math" panose="02040503050406030204" pitchFamily="18" charset="0"/>
                      </a:rPr>
                      <m:t>)</m:t>
                    </m:r>
                    <m:r>
                      <a:rPr lang="zh-TW" altLang="en-US">
                        <a:latin typeface="Cambria Math" panose="02040503050406030204" pitchFamily="18" charset="0"/>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panose="02040503050406030204" pitchFamily="18" charset="0"/>
                              </a:rPr>
                              <m:t>𝑉</m:t>
                            </m:r>
                          </m:e>
                          <m:sub>
                            <m:r>
                              <a:rPr lang="zh-TW" altLang="en-US" i="1">
                                <a:latin typeface="Cambria Math" panose="02040503050406030204" pitchFamily="18" charset="0"/>
                              </a:rPr>
                              <m:t>𝑐</m:t>
                            </m:r>
                          </m:sub>
                        </m:sSub>
                      </m:e>
                    </m:d>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ℓ</m:t>
                        </m:r>
                      </m:e>
                      <m:sub>
                        <m:r>
                          <a:rPr lang="zh-TW" altLang="en-US" i="1">
                            <a:latin typeface="Cambria Math" panose="02040503050406030204" pitchFamily="18" charset="0"/>
                          </a:rPr>
                          <m:t>𝑐</m:t>
                        </m:r>
                      </m:sub>
                    </m:sSub>
                  </m:oMath>
                </a14:m>
                <a:endParaRPr lang="zh-TW" altLang="en-US"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46651" y="1042641"/>
                <a:ext cx="7898124" cy="484876"/>
              </a:xfrm>
              <a:prstGeom prst="rect">
                <a:avLst/>
              </a:prstGeom>
              <a:blipFill rotWithShape="1">
                <a:blip r:embed="rId2"/>
                <a:stretch>
                  <a:fillRect l="-617"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57201" y="1723460"/>
                <a:ext cx="8105052" cy="2709716"/>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For thermal conduction in a electron-ion plasma, it would be sufficient to only consider electrons since they are fast.</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For a classical thermal gas, </a:t>
                </a:r>
                <a14:m>
                  <m:oMath xmlns:m="http://schemas.openxmlformats.org/officeDocument/2006/math">
                    <m:r>
                      <a:rPr lang="en-US" altLang="zh-TW" i="1">
                        <a:latin typeface="Cambria Math" panose="02040503050406030204" pitchFamily="18" charset="0"/>
                        <a:ea typeface="Cambria Math" panose="02040503050406030204" pitchFamily="18" charset="0"/>
                      </a:rPr>
                      <m:t>𝑛</m:t>
                    </m:r>
                    <m:sSub>
                      <m:sSubPr>
                        <m:ctrlPr>
                          <a:rPr lang="zh-TW" altLang="en-US" i="1">
                            <a:latin typeface="Cambria Math"/>
                          </a:rPr>
                        </m:ctrlPr>
                      </m:sSubPr>
                      <m:e>
                        <m:r>
                          <a:rPr lang="zh-TW" altLang="en-US" i="1">
                            <a:latin typeface="Cambria Math" panose="02040503050406030204" pitchFamily="18" charset="0"/>
                          </a:rPr>
                          <m:t>𝐶</m:t>
                        </m:r>
                      </m:e>
                      <m:sub>
                        <m:r>
                          <a:rPr lang="zh-TW" altLang="en-US" i="1">
                            <a:latin typeface="Cambria Math" panose="02040503050406030204" pitchFamily="18" charset="0"/>
                          </a:rPr>
                          <m:t>𝑉</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3</m:t>
                        </m:r>
                      </m:num>
                      <m:den>
                        <m:r>
                          <a:rPr lang="zh-TW" altLang="en-US">
                            <a:latin typeface="Cambria Math" panose="02040503050406030204" pitchFamily="18" charset="0"/>
                          </a:rPr>
                          <m:t>2</m:t>
                        </m:r>
                      </m:den>
                    </m:f>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𝑛</m:t>
                        </m:r>
                      </m:e>
                      <m:sub>
                        <m:r>
                          <a:rPr lang="zh-TW" altLang="en-US" i="1">
                            <a:latin typeface="Cambria Math" panose="02040503050406030204" pitchFamily="18" charset="0"/>
                          </a:rPr>
                          <m:t>𝑒</m:t>
                        </m:r>
                      </m:sub>
                    </m:sSub>
                    <m:r>
                      <a:rPr lang="zh-TW" altLang="en-US">
                        <a:latin typeface="Cambria Math" panose="02040503050406030204" pitchFamily="18" charset="0"/>
                      </a:rPr>
                      <m:t>⁢</m:t>
                    </m:r>
                    <m:r>
                      <a:rPr lang="zh-TW" altLang="en-US" i="1">
                        <a:latin typeface="Cambria Math" panose="02040503050406030204" pitchFamily="18" charset="0"/>
                      </a:rPr>
                      <m:t>𝑘</m:t>
                    </m:r>
                  </m:oMath>
                </a14:m>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 </a:t>
                </a:r>
                <a:r>
                  <a:rPr lang="en-US" altLang="zh-TW" dirty="0" err="1" smtClean="0">
                    <a:latin typeface="Cambria Math" panose="02040503050406030204" pitchFamily="18" charset="0"/>
                    <a:ea typeface="Cambria Math" panose="02040503050406030204" pitchFamily="18" charset="0"/>
                  </a:rPr>
                  <a:t>rms</a:t>
                </a:r>
                <a:r>
                  <a:rPr lang="en-US" altLang="zh-TW" dirty="0" smtClean="0">
                    <a:latin typeface="Cambria Math" panose="02040503050406030204" pitchFamily="18" charset="0"/>
                    <a:ea typeface="Cambria Math" panose="02040503050406030204" pitchFamily="18" charset="0"/>
                  </a:rPr>
                  <a:t> velocity is </a:t>
                </a:r>
                <a14:m>
                  <m:oMath xmlns:m="http://schemas.openxmlformats.org/officeDocument/2006/math">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panose="02040503050406030204" pitchFamily="18" charset="0"/>
                              </a:rPr>
                              <m:t>𝑉</m:t>
                            </m:r>
                          </m:e>
                          <m:sub>
                            <m:r>
                              <a:rPr lang="zh-TW" altLang="en-US" i="1">
                                <a:latin typeface="Cambria Math" panose="02040503050406030204" pitchFamily="18" charset="0"/>
                              </a:rPr>
                              <m:t>𝑐</m:t>
                            </m:r>
                          </m:sub>
                        </m:sSub>
                      </m:e>
                    </m:d>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a:rPr lang="zh-TW" altLang="en-US">
                                <a:latin typeface="Cambria Math" panose="02040503050406030204" pitchFamily="18" charset="0"/>
                              </a:rPr>
                              <m:t>3⁢</m:t>
                            </m:r>
                            <m:r>
                              <m:rPr>
                                <m:sty m:val="p"/>
                              </m:rPr>
                              <a:rPr lang="zh-TW" altLang="en-US">
                                <a:latin typeface="Cambria Math" panose="02040503050406030204" pitchFamily="18" charset="0"/>
                              </a:rPr>
                              <m:t>kT</m:t>
                            </m:r>
                          </m:num>
                          <m:den>
                            <m:sSub>
                              <m:sSubPr>
                                <m:ctrlPr>
                                  <a:rPr lang="zh-TW" altLang="en-US" i="1">
                                    <a:latin typeface="Cambria Math"/>
                                  </a:rPr>
                                </m:ctrlPr>
                              </m:sSubPr>
                              <m:e>
                                <m:r>
                                  <a:rPr lang="zh-TW" altLang="en-US" i="1">
                                    <a:latin typeface="Cambria Math" panose="02040503050406030204" pitchFamily="18" charset="0"/>
                                  </a:rPr>
                                  <m:t>𝑚</m:t>
                                </m:r>
                              </m:e>
                              <m:sub>
                                <m:r>
                                  <a:rPr lang="zh-TW" altLang="en-US" i="1">
                                    <a:latin typeface="Cambria Math" panose="02040503050406030204" pitchFamily="18" charset="0"/>
                                  </a:rPr>
                                  <m:t>𝑒</m:t>
                                </m:r>
                              </m:sub>
                            </m:sSub>
                          </m:den>
                        </m:f>
                      </m:e>
                    </m:rad>
                  </m:oMath>
                </a14:m>
                <a:endParaRPr lang="zh-TW" altLang="en-US" dirty="0">
                  <a:latin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endParaRPr lang="zh-TW" altLang="en-US" dirty="0">
                  <a:latin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57201" y="1723460"/>
                <a:ext cx="8105052" cy="2709716"/>
              </a:xfrm>
              <a:prstGeom prst="rect">
                <a:avLst/>
              </a:prstGeom>
              <a:blipFill rotWithShape="1">
                <a:blip r:embed="rId3"/>
                <a:stretch>
                  <a:fillRect l="-602" t="-1351"/>
                </a:stretch>
              </a:blipFill>
            </p:spPr>
            <p:txBody>
              <a:bodyPr/>
              <a:lstStyle/>
              <a:p>
                <a:r>
                  <a:rPr lang="zh-TW" altLang="en-US">
                    <a:noFill/>
                  </a:rPr>
                  <a:t> </a:t>
                </a:r>
              </a:p>
            </p:txBody>
          </p:sp>
        </mc:Fallback>
      </mc:AlternateContent>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550" t="30769" r="29722" b="21089"/>
          <a:stretch/>
        </p:blipFill>
        <p:spPr bwMode="auto">
          <a:xfrm>
            <a:off x="4654451" y="4272202"/>
            <a:ext cx="4111171" cy="24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G:\Desktop\Black Hole Astrophysics\Textbook circle\11 Ch6.5.2 6.6.2.3 9.1~9.2.1\Translational_mo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58330" y="2404756"/>
            <a:ext cx="1907947" cy="16726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Rectangle 15"/>
              <p:cNvSpPr/>
              <p:nvPr/>
            </p:nvSpPr>
            <p:spPr>
              <a:xfrm>
                <a:off x="544287" y="4547039"/>
                <a:ext cx="3483428" cy="1350178"/>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The mean free path, by definition is the inverse of the density multiplied by the collision cross-section.</a:t>
                </a:r>
                <a:r>
                  <a:rPr lang="zh-TW" altLang="en-US" dirty="0">
                    <a:latin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ℓ</m:t>
                        </m:r>
                      </m:e>
                      <m:sub>
                        <m:r>
                          <a:rPr lang="zh-TW" altLang="en-US" i="1">
                            <a:latin typeface="Cambria Math" panose="02040503050406030204" pitchFamily="18" charset="0"/>
                          </a:rPr>
                          <m:t>𝑐</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b>
                          <m:sSubPr>
                            <m:ctrlPr>
                              <a:rPr lang="zh-TW" altLang="en-US" i="1">
                                <a:latin typeface="Cambria Math"/>
                              </a:rPr>
                            </m:ctrlPr>
                          </m:sSubPr>
                          <m:e>
                            <m:r>
                              <a:rPr lang="zh-TW" altLang="en-US" i="1">
                                <a:latin typeface="Cambria Math" panose="02040503050406030204" pitchFamily="18" charset="0"/>
                              </a:rPr>
                              <m:t>𝑛</m:t>
                            </m:r>
                          </m:e>
                          <m:sub>
                            <m:r>
                              <a:rPr lang="zh-TW" altLang="en-US" i="1">
                                <a:latin typeface="Cambria Math" panose="02040503050406030204" pitchFamily="18" charset="0"/>
                              </a:rPr>
                              <m:t>𝑒</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𝜎</m:t>
                            </m:r>
                          </m:e>
                          <m:sub>
                            <m:r>
                              <a:rPr lang="zh-TW" altLang="en-US" i="1">
                                <a:latin typeface="Cambria Math" panose="02040503050406030204" pitchFamily="18" charset="0"/>
                              </a:rPr>
                              <m:t>𝑐</m:t>
                            </m:r>
                          </m:sub>
                        </m:sSub>
                      </m:den>
                    </m:f>
                  </m:oMath>
                </a14:m>
                <a:endParaRPr lang="zh-TW" altLang="en-US" dirty="0">
                  <a:latin typeface="Cambria Math" panose="020405030504060302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44287" y="4547039"/>
                <a:ext cx="3483428" cy="1350178"/>
              </a:xfrm>
              <a:prstGeom prst="rect">
                <a:avLst/>
              </a:prstGeom>
              <a:blipFill rotWithShape="1">
                <a:blip r:embed="rId6"/>
                <a:stretch>
                  <a:fillRect l="-1399" t="-2715" r="-122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912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Determining the mean free path</a:t>
            </a:r>
            <a:endParaRPr lang="zh-TW" altLang="en-US" dirty="0"/>
          </a:p>
        </p:txBody>
      </p:sp>
      <mc:AlternateContent xmlns:mc="http://schemas.openxmlformats.org/markup-compatibility/2006" xmlns:a14="http://schemas.microsoft.com/office/drawing/2010/main">
        <mc:Choice Requires="a14">
          <p:sp>
            <p:nvSpPr>
              <p:cNvPr id="6" name="Rectangle 5"/>
              <p:cNvSpPr/>
              <p:nvPr/>
            </p:nvSpPr>
            <p:spPr>
              <a:xfrm>
                <a:off x="557667" y="1170785"/>
                <a:ext cx="3040128" cy="519181"/>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The mean free path </a:t>
                </a:r>
                <a14:m>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ℓ</m:t>
                        </m:r>
                      </m:e>
                      <m:sub>
                        <m:r>
                          <a:rPr lang="zh-TW" altLang="en-US" i="1">
                            <a:latin typeface="Cambria Math" panose="02040503050406030204" pitchFamily="18" charset="0"/>
                          </a:rPr>
                          <m:t>𝑐</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b>
                          <m:sSubPr>
                            <m:ctrlPr>
                              <a:rPr lang="zh-TW" altLang="en-US" i="1">
                                <a:latin typeface="Cambria Math"/>
                              </a:rPr>
                            </m:ctrlPr>
                          </m:sSubPr>
                          <m:e>
                            <m:r>
                              <a:rPr lang="zh-TW" altLang="en-US" i="1">
                                <a:latin typeface="Cambria Math" panose="02040503050406030204" pitchFamily="18" charset="0"/>
                              </a:rPr>
                              <m:t>𝑛</m:t>
                            </m:r>
                          </m:e>
                          <m:sub>
                            <m:r>
                              <a:rPr lang="zh-TW" altLang="en-US" i="1">
                                <a:latin typeface="Cambria Math" panose="02040503050406030204" pitchFamily="18" charset="0"/>
                              </a:rPr>
                              <m:t>𝑒</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𝜎</m:t>
                            </m:r>
                          </m:e>
                          <m:sub>
                            <m:r>
                              <a:rPr lang="zh-TW" altLang="en-US" i="1">
                                <a:latin typeface="Cambria Math" panose="02040503050406030204" pitchFamily="18" charset="0"/>
                              </a:rPr>
                              <m:t>𝑐</m:t>
                            </m:r>
                          </m:sub>
                        </m:sSub>
                      </m:den>
                    </m:f>
                  </m:oMath>
                </a14:m>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57667" y="1170785"/>
                <a:ext cx="3040128" cy="519181"/>
              </a:xfrm>
              <a:prstGeom prst="rect">
                <a:avLst/>
              </a:prstGeom>
              <a:blipFill rotWithShape="1">
                <a:blip r:embed="rId2"/>
                <a:stretch>
                  <a:fillRect l="-160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70866" y="1107209"/>
                <a:ext cx="477882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easiest was to estimate the collision cross-section is to give it a radius, thus,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𝜎</m:t>
                        </m:r>
                      </m:e>
                      <m:sub>
                        <m:r>
                          <a:rPr lang="zh-TW" altLang="en-US" i="1">
                            <a:latin typeface="Cambria Math" panose="02040503050406030204" pitchFamily="18" charset="0"/>
                          </a:rPr>
                          <m:t>𝑐</m:t>
                        </m:r>
                      </m:sub>
                    </m:sSub>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m:rPr>
                                <m:sty m:val="p"/>
                              </m:rPr>
                              <a:rPr lang="zh-TW" altLang="en-US">
                                <a:latin typeface="Cambria Math" panose="02040503050406030204" pitchFamily="18" charset="0"/>
                              </a:rPr>
                              <m:t>πr</m:t>
                            </m:r>
                          </m:e>
                          <m:sub>
                            <m:r>
                              <a:rPr lang="zh-TW" altLang="en-US" i="1">
                                <a:latin typeface="Cambria Math" panose="02040503050406030204" pitchFamily="18" charset="0"/>
                              </a:rPr>
                              <m:t>𝑐</m:t>
                            </m:r>
                          </m:sub>
                        </m:sSub>
                      </m:e>
                      <m:sup>
                        <m:r>
                          <a:rPr lang="zh-TW" altLang="en-US">
                            <a:latin typeface="Cambria Math" panose="02040503050406030204" pitchFamily="18" charset="0"/>
                          </a:rPr>
                          <m:t>2</m:t>
                        </m:r>
                      </m:sup>
                    </m:sSup>
                  </m:oMath>
                </a14:m>
                <a:endParaRPr lang="zh-TW" altLang="en-US" dirty="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670866" y="1107209"/>
                <a:ext cx="4778828" cy="646331"/>
              </a:xfrm>
              <a:prstGeom prst="rect">
                <a:avLst/>
              </a:prstGeom>
              <a:blipFill rotWithShape="1">
                <a:blip r:embed="rId3"/>
                <a:stretch>
                  <a:fillRect l="-1020" t="-5660" b="-13208"/>
                </a:stretch>
              </a:blipFill>
            </p:spPr>
            <p:txBody>
              <a:bodyPr/>
              <a:lstStyle/>
              <a:p>
                <a:r>
                  <a:rPr lang="zh-TW" altLang="en-US">
                    <a:noFill/>
                  </a:rPr>
                  <a:t> </a:t>
                </a:r>
              </a:p>
            </p:txBody>
          </p:sp>
        </mc:Fallback>
      </mc:AlternateContent>
      <p:sp>
        <p:nvSpPr>
          <p:cNvPr id="9" name="TextBox 8"/>
          <p:cNvSpPr txBox="1"/>
          <p:nvPr/>
        </p:nvSpPr>
        <p:spPr>
          <a:xfrm>
            <a:off x="557667" y="1942259"/>
            <a:ext cx="811010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the actual problem is to find some reasonable radius to apply into the formula</a:t>
            </a:r>
            <a:r>
              <a:rPr lang="en-US" altLang="zh-TW" dirty="0">
                <a:latin typeface="Cambria Math" pitchFamily="18" charset="0"/>
                <a:ea typeface="Cambria Math" pitchFamily="18" charset="0"/>
              </a:rPr>
              <a:t>. (This was actually already discussed in Ch1 of plasma </a:t>
            </a:r>
            <a:r>
              <a:rPr lang="en-US" altLang="zh-TW" dirty="0" err="1">
                <a:latin typeface="Cambria Math" pitchFamily="18" charset="0"/>
                <a:ea typeface="Cambria Math" pitchFamily="18" charset="0"/>
              </a:rPr>
              <a:t>Astrophys</a:t>
            </a:r>
            <a:r>
              <a:rPr lang="en-US" altLang="zh-TW" dirty="0" smtClean="0">
                <a:latin typeface="Cambria Math" pitchFamily="18" charset="0"/>
                <a:ea typeface="Cambria Math" pitchFamily="18" charset="0"/>
              </a:rPr>
              <a:t>.)</a:t>
            </a:r>
            <a:endParaRPr lang="zh-TW" altLang="en-US" dirty="0">
              <a:latin typeface="Cambria Math" panose="02040503050406030204" pitchFamily="18" charset="0"/>
            </a:endParaRPr>
          </a:p>
        </p:txBody>
      </p:sp>
      <p:sp>
        <p:nvSpPr>
          <p:cNvPr id="11" name="Rectangle 10"/>
          <p:cNvSpPr/>
          <p:nvPr/>
        </p:nvSpPr>
        <p:spPr>
          <a:xfrm>
            <a:off x="4496998" y="6488668"/>
            <a:ext cx="4647002" cy="646331"/>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hlinkClick r:id="rId4"/>
              </a:rPr>
              <a:t>http://en.wikipedia.org/wiki/Coulomb_collision</a:t>
            </a:r>
            <a:endParaRPr lang="zh-TW" altLang="en-US" dirty="0">
              <a:latin typeface="Cambria Math" panose="02040503050406030204" pitchFamily="18" charset="0"/>
            </a:endParaRPr>
          </a:p>
        </p:txBody>
      </p:sp>
      <p:sp>
        <p:nvSpPr>
          <p:cNvPr id="12" name="TextBox 11"/>
          <p:cNvSpPr txBox="1"/>
          <p:nvPr/>
        </p:nvSpPr>
        <p:spPr>
          <a:xfrm>
            <a:off x="487509" y="2817190"/>
            <a:ext cx="8122722"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My own idea is like this: Since the mean free path is the distance of which a particle travels before crashing into something and thereby changing direction of motion, the cross-section associated with it would be defined by some radius within which the injected particle would be deflected by a large angle. (red oval below)</a:t>
            </a:r>
            <a:endParaRPr lang="zh-TW" altLang="en-US" dirty="0" smtClean="0">
              <a:latin typeface="Cambria Math" pitchFamily="18" charset="0"/>
              <a:ea typeface="Cambria Math" pitchFamily="18" charset="0"/>
            </a:endParaRPr>
          </a:p>
        </p:txBody>
      </p:sp>
      <p:grpSp>
        <p:nvGrpSpPr>
          <p:cNvPr id="15" name="Group 14"/>
          <p:cNvGrpSpPr/>
          <p:nvPr/>
        </p:nvGrpSpPr>
        <p:grpSpPr>
          <a:xfrm>
            <a:off x="1401561" y="4065918"/>
            <a:ext cx="6311308" cy="2280453"/>
            <a:chOff x="323226" y="4143028"/>
            <a:chExt cx="4876800" cy="1762125"/>
          </a:xfrm>
        </p:grpSpPr>
        <p:pic>
          <p:nvPicPr>
            <p:cNvPr id="3074" name="Picture 2" descr="G:\Desktop\Black Hole Astrophysics\Textbook circle\12 Ch\rutcloses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26" y="4143028"/>
              <a:ext cx="4876800" cy="1762125"/>
            </a:xfrm>
            <a:prstGeom prst="rect">
              <a:avLst/>
            </a:prstGeom>
            <a:solidFill>
              <a:schemeClr val="bg1"/>
            </a:solidFill>
          </p:spPr>
        </p:pic>
        <p:sp>
          <p:nvSpPr>
            <p:cNvPr id="13" name="Oval 12"/>
            <p:cNvSpPr/>
            <p:nvPr/>
          </p:nvSpPr>
          <p:spPr>
            <a:xfrm>
              <a:off x="2076737" y="5453743"/>
              <a:ext cx="154830" cy="440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spTree>
    <p:extLst>
      <p:ext uri="{BB962C8B-B14F-4D97-AF65-F5344CB8AC3E}">
        <p14:creationId xmlns:p14="http://schemas.microsoft.com/office/powerpoint/2010/main" val="19032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Determining the mean free path</a:t>
            </a:r>
            <a:endParaRPr lang="zh-TW" altLang="en-US" dirty="0"/>
          </a:p>
        </p:txBody>
      </p:sp>
      <p:sp>
        <p:nvSpPr>
          <p:cNvPr id="14" name="TextBox 13"/>
          <p:cNvSpPr txBox="1"/>
          <p:nvPr/>
        </p:nvSpPr>
        <p:spPr>
          <a:xfrm>
            <a:off x="4038600" y="1167954"/>
            <a:ext cx="4713513"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coulomb collisions, if the particle looses most of its initial kinetic energy to the coulomb field, then it now no longer knows which direction it came from.</a:t>
            </a:r>
            <a:endParaRPr lang="zh-TW" altLang="en-US" dirty="0" smtClean="0">
              <a:latin typeface="Cambria Math" pitchFamily="18" charset="0"/>
              <a:ea typeface="Cambria Math" pitchFamily="18" charset="0"/>
            </a:endParaRPr>
          </a:p>
        </p:txBody>
      </p:sp>
      <p:grpSp>
        <p:nvGrpSpPr>
          <p:cNvPr id="7" name="Group 6"/>
          <p:cNvGrpSpPr/>
          <p:nvPr/>
        </p:nvGrpSpPr>
        <p:grpSpPr>
          <a:xfrm>
            <a:off x="392094" y="1192028"/>
            <a:ext cx="3573726" cy="2275016"/>
            <a:chOff x="1268413" y="1047750"/>
            <a:chExt cx="5105400" cy="3086100"/>
          </a:xfrm>
        </p:grpSpPr>
        <p:pic>
          <p:nvPicPr>
            <p:cNvPr id="4098" name="Picture 2" descr="G:\Desktop\Black Hole Astrophysics\Textbook circle\12 Ch\Bremsstrahlu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1047750"/>
              <a:ext cx="5105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6998" y="1371599"/>
              <a:ext cx="1876815" cy="125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sp>
        <p:nvSpPr>
          <p:cNvPr id="16" name="TextBox 15"/>
          <p:cNvSpPr txBox="1"/>
          <p:nvPr/>
        </p:nvSpPr>
        <p:spPr>
          <a:xfrm>
            <a:off x="4038600" y="2796639"/>
            <a:ext cx="471351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radial coulomb field then changes its direction according to how close the particle is.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617273" y="3719257"/>
                <a:ext cx="8134839" cy="2633926"/>
              </a:xfrm>
              <a:prstGeom prst="rect">
                <a:avLst/>
              </a:prstGeom>
              <a:noFill/>
            </p:spPr>
            <p:txBody>
              <a:bodyPr wrap="square" rtlCol="0">
                <a:spAutoFit/>
              </a:bodyPr>
              <a:lstStyle/>
              <a:p>
                <a:r>
                  <a:rPr lang="en-US" altLang="zh-TW" dirty="0" smtClean="0">
                    <a:latin typeface="Cambria Math" pitchFamily="18" charset="0"/>
                    <a:ea typeface="Cambria Math" pitchFamily="18" charset="0"/>
                  </a:rPr>
                  <a:t>Thus, we can approximate the radius by equating the thermal kinetic energy and the Coulomb potential energy.</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𝐶</m:t>
                          </m:r>
                        </m:sub>
                      </m:sSub>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a:rPr lang="zh-TW" altLang="en-US" i="1">
                                  <a:latin typeface="Cambria Math" panose="02040503050406030204" pitchFamily="18" charset="0"/>
                                </a:rPr>
                                <m:t>𝑒</m:t>
                              </m:r>
                            </m:e>
                            <m:sup>
                              <m:r>
                                <a:rPr lang="zh-TW" altLang="en-US">
                                  <a:latin typeface="Cambria Math" panose="02040503050406030204" pitchFamily="18" charset="0"/>
                                </a:rPr>
                                <m:t>2</m:t>
                              </m:r>
                            </m:sup>
                          </m:sSup>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den>
                      </m:f>
                      <m:r>
                        <a:rPr lang="zh-TW" altLang="en-US">
                          <a:latin typeface="Cambria Math" panose="02040503050406030204" pitchFamily="18" charset="0"/>
                        </a:rPr>
                        <m:t>=</m:t>
                      </m:r>
                      <m:r>
                        <m:rPr>
                          <m:sty m:val="p"/>
                        </m:rPr>
                        <a:rPr lang="zh-TW" altLang="en-US">
                          <a:latin typeface="Cambria Math" panose="02040503050406030204" pitchFamily="18" charset="0"/>
                        </a:rPr>
                        <m:t>kT</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𝐾</m:t>
                          </m:r>
                        </m:sub>
                      </m:sSub>
                    </m:oMath>
                  </m:oMathPara>
                </a14:m>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This then give us a classical Coulomb collision radius</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a:rPr lang="zh-TW" altLang="en-US" i="1">
                                  <a:latin typeface="Cambria Math" panose="02040503050406030204" pitchFamily="18" charset="0"/>
                                </a:rPr>
                                <m:t>𝑒</m:t>
                              </m:r>
                            </m:e>
                            <m:sup>
                              <m:r>
                                <a:rPr lang="zh-TW" altLang="en-US">
                                  <a:latin typeface="Cambria Math" panose="02040503050406030204" pitchFamily="18" charset="0"/>
                                </a:rPr>
                                <m:t>2</m:t>
                              </m:r>
                            </m:sup>
                          </m:sSup>
                        </m:num>
                        <m:den>
                          <m:r>
                            <m:rPr>
                              <m:sty m:val="p"/>
                            </m:rPr>
                            <a:rPr lang="zh-TW" altLang="en-US">
                              <a:latin typeface="Cambria Math" panose="02040503050406030204" pitchFamily="18" charset="0"/>
                            </a:rPr>
                            <m:t>kT</m:t>
                          </m:r>
                        </m:den>
                      </m:f>
                    </m:oMath>
                  </m:oMathPara>
                </a14:m>
                <a:endParaRPr lang="zh-TW" altLang="en-US" dirty="0">
                  <a:latin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17273" y="3719257"/>
                <a:ext cx="8134839" cy="2633926"/>
              </a:xfrm>
              <a:prstGeom prst="rect">
                <a:avLst/>
              </a:prstGeom>
              <a:blipFill rotWithShape="1">
                <a:blip r:embed="rId3"/>
                <a:stretch>
                  <a:fillRect l="-599" t="-138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757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Putting it all together</a:t>
            </a:r>
            <a:endParaRPr lang="zh-TW" altLang="en-US" dirty="0"/>
          </a:p>
        </p:txBody>
      </p:sp>
      <p:grpSp>
        <p:nvGrpSpPr>
          <p:cNvPr id="12" name="Group 11"/>
          <p:cNvGrpSpPr/>
          <p:nvPr/>
        </p:nvGrpSpPr>
        <p:grpSpPr>
          <a:xfrm>
            <a:off x="667024" y="983505"/>
            <a:ext cx="7559405" cy="1289534"/>
            <a:chOff x="669879" y="1076121"/>
            <a:chExt cx="7559405" cy="1289534"/>
          </a:xfrm>
        </p:grpSpPr>
        <mc:AlternateContent xmlns:mc="http://schemas.openxmlformats.org/markup-compatibility/2006" xmlns:a14="http://schemas.microsoft.com/office/drawing/2010/main">
          <mc:Choice Requires="a14">
            <p:sp>
              <p:nvSpPr>
                <p:cNvPr id="3" name="Rectangle 2"/>
                <p:cNvSpPr/>
                <p:nvPr/>
              </p:nvSpPr>
              <p:spPr>
                <a:xfrm>
                  <a:off x="2238399" y="1076121"/>
                  <a:ext cx="4416658" cy="484876"/>
                </a:xfrm>
                <a:prstGeom prst="rect">
                  <a:avLst/>
                </a:prstGeom>
              </p:spPr>
              <p:txBody>
                <a:bodyPr wrap="none">
                  <a:spAutoFit/>
                </a:bodyPr>
                <a:lstStyle/>
                <a:p>
                  <a:r>
                    <a:rPr lang="en-US" altLang="zh-TW" dirty="0" smtClean="0"/>
                    <a:t>The thermal conductivity </a:t>
                  </a:r>
                  <a14:m>
                    <m:oMath xmlns:m="http://schemas.openxmlformats.org/officeDocument/2006/math">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r>
                        <a:rPr lang="en-US" altLang="zh-TW" i="1">
                          <a:latin typeface="Cambria Math"/>
                        </a:rPr>
                        <m:t>(</m:t>
                      </m:r>
                      <m:sSub>
                        <m:sSubPr>
                          <m:ctrlPr>
                            <a:rPr lang="zh-TW" altLang="en-US" i="1">
                              <a:latin typeface="Cambria Math"/>
                            </a:rPr>
                          </m:ctrlPr>
                        </m:sSubPr>
                        <m:e>
                          <m:r>
                            <a:rPr lang="zh-TW" altLang="en-US" i="1">
                              <a:latin typeface="Cambria Math"/>
                            </a:rPr>
                            <m:t>𝐶</m:t>
                          </m:r>
                        </m:e>
                        <m:sub>
                          <m:r>
                            <a:rPr lang="zh-TW" altLang="en-US" i="1">
                              <a:latin typeface="Cambria Math"/>
                            </a:rPr>
                            <m:t>𝑉</m:t>
                          </m:r>
                        </m:sub>
                      </m:sSub>
                      <m:r>
                        <a:rPr lang="zh-TW" altLang="en-US" i="1">
                          <a:latin typeface="Cambria Math"/>
                        </a:rPr>
                        <m:t>𝑛</m:t>
                      </m:r>
                      <m:r>
                        <a:rPr lang="en-US" altLang="zh-TW" i="1">
                          <a:latin typeface="Cambria Math"/>
                        </a:rPr>
                        <m:t>)</m:t>
                      </m:r>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𝑐</m:t>
                          </m:r>
                        </m:sub>
                      </m:sSub>
                    </m:oMath>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38399" y="1076121"/>
                  <a:ext cx="4416658" cy="484876"/>
                </a:xfrm>
                <a:prstGeom prst="rect">
                  <a:avLst/>
                </a:prstGeom>
                <a:blipFill rotWithShape="1">
                  <a:blip r:embed="rId2"/>
                  <a:stretch>
                    <a:fillRect l="-1243" b="-7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9879" y="1605736"/>
                  <a:ext cx="132760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𝐶</m:t>
                            </m:r>
                          </m:e>
                          <m:sub>
                            <m:r>
                              <a:rPr lang="zh-TW" altLang="en-US" i="1">
                                <a:latin typeface="Cambria Math"/>
                              </a:rPr>
                              <m:t>𝑉</m:t>
                            </m:r>
                          </m:sub>
                        </m:sSub>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i="1">
                                <a:latin typeface="Cambria Math"/>
                              </a:rPr>
                              <m:t>𝑛</m:t>
                            </m:r>
                          </m:e>
                          <m:sub>
                            <m:r>
                              <a:rPr lang="zh-TW" altLang="en-US" i="1">
                                <a:latin typeface="Cambria Math"/>
                              </a:rPr>
                              <m:t>𝑒</m:t>
                            </m:r>
                          </m:sub>
                        </m:sSub>
                        <m:r>
                          <a:rPr lang="zh-TW" altLang="en-US">
                            <a:latin typeface="Cambria Math"/>
                          </a:rPr>
                          <m:t>⁢</m:t>
                        </m:r>
                        <m:r>
                          <a:rPr lang="zh-TW" altLang="en-US" i="1">
                            <a:latin typeface="Cambria Math"/>
                          </a:rPr>
                          <m:t>𝑘</m:t>
                        </m:r>
                      </m:oMath>
                    </m:oMathPara>
                  </a14:m>
                  <a:endParaRPr lang="zh-TW" altLang="en-US" dirty="0"/>
                </a:p>
              </p:txBody>
            </p:sp>
          </mc:Choice>
          <mc:Fallback xmlns="">
            <p:sp>
              <p:nvSpPr>
                <p:cNvPr id="4" name="Rectangle 3"/>
                <p:cNvSpPr>
                  <a:spLocks noRot="1" noChangeAspect="1" noMove="1" noResize="1" noEditPoints="1" noAdjustHandles="1" noChangeArrowheads="1" noChangeShapeType="1" noTextEdit="1"/>
                </p:cNvSpPr>
                <p:nvPr/>
              </p:nvSpPr>
              <p:spPr>
                <a:xfrm>
                  <a:off x="669879" y="1605736"/>
                  <a:ext cx="1327608" cy="610936"/>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335169" y="1454956"/>
                  <a:ext cx="1457707"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a:latin typeface="Cambria Math"/>
                                  </a:rPr>
                                  <m:t>3⁢</m:t>
                                </m:r>
                                <m:r>
                                  <m:rPr>
                                    <m:sty m:val="p"/>
                                  </m:rPr>
                                  <a:rPr lang="zh-TW" altLang="en-US">
                                    <a:latin typeface="Cambria Math"/>
                                  </a:rPr>
                                  <m:t>kT</m:t>
                                </m:r>
                              </m:num>
                              <m:den>
                                <m:sSub>
                                  <m:sSubPr>
                                    <m:ctrlPr>
                                      <a:rPr lang="zh-TW" altLang="en-US" i="1">
                                        <a:latin typeface="Cambria Math"/>
                                      </a:rPr>
                                    </m:ctrlPr>
                                  </m:sSubPr>
                                  <m:e>
                                    <m:r>
                                      <a:rPr lang="zh-TW" altLang="en-US" i="1">
                                        <a:latin typeface="Cambria Math"/>
                                      </a:rPr>
                                      <m:t>𝑚</m:t>
                                    </m:r>
                                  </m:e>
                                  <m:sub>
                                    <m:r>
                                      <a:rPr lang="zh-TW" altLang="en-US" i="1">
                                        <a:latin typeface="Cambria Math"/>
                                      </a:rPr>
                                      <m:t>𝑒</m:t>
                                    </m:r>
                                  </m:sub>
                                </m:sSub>
                              </m:den>
                            </m:f>
                          </m:e>
                        </m:rad>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2335169" y="1454956"/>
                  <a:ext cx="1457707" cy="910699"/>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87313" y="1580535"/>
                  <a:ext cx="1216743"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a:rPr>
                              <m:t>ℓ</m:t>
                            </m:r>
                          </m:e>
                          <m:sub>
                            <m:r>
                              <a:rPr lang="zh-TW" altLang="en-US" i="1">
                                <a:latin typeface="Cambria Math"/>
                              </a:rPr>
                              <m:t>𝑐</m:t>
                            </m:r>
                          </m:sub>
                        </m:sSub>
                        <m:r>
                          <a:rPr lang="zh-TW" altLang="en-US">
                            <a:latin typeface="Cambria Math"/>
                          </a:rPr>
                          <m:t>=</m:t>
                        </m:r>
                        <m:f>
                          <m:fPr>
                            <m:ctrlPr>
                              <a:rPr lang="zh-TW" altLang="en-US" i="1">
                                <a:latin typeface="Cambria Math"/>
                              </a:rPr>
                            </m:ctrlPr>
                          </m:fPr>
                          <m:num>
                            <m:r>
                              <a:rPr lang="zh-TW" altLang="en-US">
                                <a:latin typeface="Cambria Math"/>
                              </a:rPr>
                              <m:t>1</m:t>
                            </m:r>
                          </m:num>
                          <m:den>
                            <m:sSub>
                              <m:sSubPr>
                                <m:ctrlPr>
                                  <a:rPr lang="zh-TW" altLang="en-US" i="1">
                                    <a:latin typeface="Cambria Math"/>
                                  </a:rPr>
                                </m:ctrlPr>
                              </m:sSubPr>
                              <m:e>
                                <m:r>
                                  <a:rPr lang="zh-TW" altLang="en-US" i="1">
                                    <a:latin typeface="Cambria Math"/>
                                  </a:rPr>
                                  <m:t>𝑛</m:t>
                                </m:r>
                              </m:e>
                              <m:sub>
                                <m:r>
                                  <a:rPr lang="zh-TW" altLang="en-US" i="1">
                                    <a:latin typeface="Cambria Math"/>
                                  </a:rPr>
                                  <m:t>𝑒</m:t>
                                </m:r>
                              </m:sub>
                            </m:sSub>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𝑐</m:t>
                                </m:r>
                              </m:sub>
                            </m:sSub>
                          </m:den>
                        </m:f>
                      </m:oMath>
                    </m:oMathPara>
                  </a14:m>
                  <a:endParaRPr lang="zh-TW" altLang="en-US" dirty="0"/>
                </a:p>
              </p:txBody>
            </p:sp>
          </mc:Choice>
          <mc:Fallback xmlns="">
            <p:sp>
              <p:nvSpPr>
                <p:cNvPr id="6" name="Rectangle 5"/>
                <p:cNvSpPr>
                  <a:spLocks noRot="1" noChangeAspect="1" noMove="1" noResize="1" noEditPoints="1" noAdjustHandles="1" noChangeArrowheads="1" noChangeShapeType="1" noTextEdit="1"/>
                </p:cNvSpPr>
                <p:nvPr/>
              </p:nvSpPr>
              <p:spPr>
                <a:xfrm>
                  <a:off x="4187313" y="1580535"/>
                  <a:ext cx="1216743" cy="659540"/>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742397" y="1725639"/>
                  <a:ext cx="12004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𝜎</m:t>
                            </m:r>
                          </m:e>
                          <m:sub>
                            <m:r>
                              <a:rPr lang="zh-TW" altLang="en-US" i="1">
                                <a:latin typeface="Cambria Math"/>
                              </a:rPr>
                              <m:t>𝑐</m:t>
                            </m:r>
                          </m:sub>
                        </m:sSub>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m:rPr>
                                    <m:sty m:val="p"/>
                                  </m:rPr>
                                  <a:rPr lang="zh-TW" altLang="en-US">
                                    <a:latin typeface="Cambria Math"/>
                                  </a:rPr>
                                  <m:t>πr</m:t>
                                </m:r>
                              </m:e>
                              <m:sub>
                                <m:r>
                                  <a:rPr lang="zh-TW" altLang="en-US" i="1">
                                    <a:latin typeface="Cambria Math"/>
                                  </a:rPr>
                                  <m:t>𝑐</m:t>
                                </m:r>
                              </m:sub>
                            </m:sSub>
                          </m:e>
                          <m:sup>
                            <m:r>
                              <a:rPr lang="zh-TW" altLang="en-US">
                                <a:latin typeface="Cambria Math"/>
                              </a:rPr>
                              <m:t>2</m:t>
                            </m:r>
                          </m:sup>
                        </m:sSup>
                      </m:oMath>
                    </m:oMathPara>
                  </a14:m>
                  <a:endParaRPr lang="zh-TW" altLang="en-US" dirty="0"/>
                </a:p>
              </p:txBody>
            </p:sp>
          </mc:Choice>
          <mc:Fallback xmlns="">
            <p:sp>
              <p:nvSpPr>
                <p:cNvPr id="7" name="Rectangle 6"/>
                <p:cNvSpPr>
                  <a:spLocks noRot="1" noChangeAspect="1" noMove="1" noResize="1" noEditPoints="1" noAdjustHandles="1" noChangeArrowheads="1" noChangeShapeType="1" noTextEdit="1"/>
                </p:cNvSpPr>
                <p:nvPr/>
              </p:nvSpPr>
              <p:spPr>
                <a:xfrm>
                  <a:off x="5742397" y="1725639"/>
                  <a:ext cx="1200457" cy="369332"/>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236768" y="1585477"/>
                  <a:ext cx="992516"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𝑐</m:t>
                            </m:r>
                          </m:sub>
                        </m:sSub>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𝑒</m:t>
                                </m:r>
                              </m:e>
                              <m:sup>
                                <m:r>
                                  <a:rPr lang="zh-TW" altLang="en-US">
                                    <a:latin typeface="Cambria Math"/>
                                  </a:rPr>
                                  <m:t>2</m:t>
                                </m:r>
                              </m:sup>
                            </m:sSup>
                          </m:num>
                          <m:den>
                            <m:r>
                              <m:rPr>
                                <m:sty m:val="p"/>
                              </m:rPr>
                              <a:rPr lang="zh-TW" altLang="en-US">
                                <a:latin typeface="Cambria Math"/>
                              </a:rPr>
                              <m:t>kT</m:t>
                            </m:r>
                          </m:den>
                        </m:f>
                      </m:oMath>
                    </m:oMathPara>
                  </a14:m>
                  <a:endParaRPr lang="zh-TW"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7236768" y="1585477"/>
                  <a:ext cx="992516" cy="653384"/>
                </a:xfrm>
                <a:prstGeom prst="rect">
                  <a:avLst/>
                </a:prstGeom>
                <a:blipFill rotWithShape="1">
                  <a:blip r:embed="rId7"/>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1" name="Rectangle 10"/>
              <p:cNvSpPr/>
              <p:nvPr/>
            </p:nvSpPr>
            <p:spPr>
              <a:xfrm>
                <a:off x="265402" y="2273038"/>
                <a:ext cx="6968511" cy="9178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f>
                        <m:fPr>
                          <m:ctrlPr>
                            <a:rPr lang="zh-TW" altLang="en-US" i="1">
                              <a:latin typeface="Cambria Math"/>
                            </a:rPr>
                          </m:ctrlPr>
                        </m:fPr>
                        <m:num>
                          <m:r>
                            <a:rPr lang="zh-TW" altLang="en-US" i="1">
                              <a:latin typeface="Cambria Math"/>
                            </a:rPr>
                            <m:t>𝑘</m:t>
                          </m:r>
                        </m:num>
                        <m:den>
                          <m:r>
                            <a:rPr lang="zh-TW" altLang="en-US">
                              <a:latin typeface="Cambria Math"/>
                            </a:rPr>
                            <m:t>2⁢</m:t>
                          </m:r>
                          <m:r>
                            <a:rPr lang="zh-TW" altLang="en-US" i="1">
                              <a:latin typeface="Cambria Math"/>
                            </a:rPr>
                            <m:t>𝜋</m:t>
                          </m:r>
                          <m:r>
                            <a:rPr lang="zh-TW" altLang="en-US">
                              <a:latin typeface="Cambria Math"/>
                            </a:rPr>
                            <m:t>⁢</m:t>
                          </m:r>
                          <m:sSup>
                            <m:sSupPr>
                              <m:ctrlPr>
                                <a:rPr lang="zh-TW" altLang="en-US" i="1">
                                  <a:latin typeface="Cambria Math"/>
                                </a:rPr>
                              </m:ctrlPr>
                            </m:sSupPr>
                            <m:e>
                              <m:r>
                                <a:rPr lang="zh-TW" altLang="en-US" i="1">
                                  <a:latin typeface="Cambria Math"/>
                                </a:rPr>
                                <m:t>𝑒</m:t>
                              </m:r>
                            </m:e>
                            <m:sup>
                              <m:r>
                                <a:rPr lang="zh-TW" altLang="en-US">
                                  <a:latin typeface="Cambria Math"/>
                                </a:rPr>
                                <m:t>4</m:t>
                              </m:r>
                            </m:sup>
                          </m:sSup>
                        </m:den>
                      </m:f>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a:latin typeface="Cambria Math"/>
                                </a:rPr>
                                <m:t>3</m:t>
                              </m:r>
                            </m:num>
                            <m:den>
                              <m:sSub>
                                <m:sSubPr>
                                  <m:ctrlPr>
                                    <a:rPr lang="zh-TW" altLang="en-US" i="1">
                                      <a:latin typeface="Cambria Math"/>
                                    </a:rPr>
                                  </m:ctrlPr>
                                </m:sSubPr>
                                <m:e>
                                  <m:r>
                                    <a:rPr lang="zh-TW" altLang="en-US" i="1">
                                      <a:latin typeface="Cambria Math"/>
                                    </a:rPr>
                                    <m:t>𝑚</m:t>
                                  </m:r>
                                </m:e>
                                <m:sub>
                                  <m:r>
                                    <a:rPr lang="zh-TW" altLang="en-US" i="1">
                                      <a:latin typeface="Cambria Math"/>
                                    </a:rPr>
                                    <m:t>𝑒</m:t>
                                  </m:r>
                                </m:sub>
                              </m:sSub>
                            </m:den>
                          </m:f>
                        </m:e>
                      </m:rad>
                      <m:r>
                        <a:rPr lang="zh-TW" altLang="en-US">
                          <a:latin typeface="Cambria Math"/>
                        </a:rPr>
                        <m:t>⁢</m:t>
                      </m:r>
                      <m:sSup>
                        <m:sSupPr>
                          <m:ctrlPr>
                            <a:rPr lang="zh-TW" altLang="en-US" i="1">
                              <a:latin typeface="Cambria Math"/>
                            </a:rPr>
                          </m:ctrlPr>
                        </m:sSupPr>
                        <m:e>
                          <m:d>
                            <m:dPr>
                              <m:ctrlPr>
                                <a:rPr lang="zh-TW" altLang="en-US" i="1">
                                  <a:latin typeface="Cambria Math"/>
                                </a:rPr>
                              </m:ctrlPr>
                            </m:dPr>
                            <m:e>
                              <m:r>
                                <m:rPr>
                                  <m:sty m:val="p"/>
                                </m:rPr>
                                <a:rPr lang="zh-TW" altLang="en-US">
                                  <a:latin typeface="Cambria Math"/>
                                </a:rPr>
                                <m:t>kT</m:t>
                              </m:r>
                            </m:e>
                          </m:d>
                        </m:e>
                        <m:sup>
                          <m:f>
                            <m:fPr>
                              <m:ctrlPr>
                                <a:rPr lang="zh-TW" altLang="en-US" i="1">
                                  <a:latin typeface="Cambria Math"/>
                                </a:rPr>
                              </m:ctrlPr>
                            </m:fPr>
                            <m:num>
                              <m:r>
                                <a:rPr lang="zh-TW" altLang="en-US">
                                  <a:latin typeface="Cambria Math"/>
                                </a:rPr>
                                <m:t>5</m:t>
                              </m:r>
                            </m:num>
                            <m:den>
                              <m:r>
                                <a:rPr lang="zh-TW" altLang="en-US">
                                  <a:latin typeface="Cambria Math"/>
                                </a:rPr>
                                <m:t>2</m:t>
                              </m:r>
                            </m:den>
                          </m:f>
                        </m:sup>
                      </m:sSup>
                      <m:r>
                        <a:rPr lang="zh-TW" altLang="en-US">
                          <a:latin typeface="Cambria Math"/>
                        </a:rPr>
                        <m:t>≈5.38×</m:t>
                      </m:r>
                      <m:sSup>
                        <m:sSupPr>
                          <m:ctrlPr>
                            <a:rPr lang="zh-TW" altLang="en-US" i="1">
                              <a:latin typeface="Cambria Math"/>
                            </a:rPr>
                          </m:ctrlPr>
                        </m:sSupPr>
                        <m:e>
                          <m:r>
                            <a:rPr lang="zh-TW" altLang="en-US">
                              <a:latin typeface="Cambria Math"/>
                            </a:rPr>
                            <m:t>10</m:t>
                          </m:r>
                        </m:e>
                        <m:sup>
                          <m:r>
                            <a:rPr lang="zh-TW" altLang="en-US">
                              <a:latin typeface="Cambria Math"/>
                            </a:rPr>
                            <m:t>18</m:t>
                          </m:r>
                        </m:sup>
                      </m:sSup>
                      <m:r>
                        <a:rPr lang="zh-TW" altLang="en-US">
                          <a:latin typeface="Cambria Math"/>
                        </a:rPr>
                        <m:t>⁢</m:t>
                      </m:r>
                      <m:r>
                        <m:rPr>
                          <m:sty m:val="p"/>
                        </m:rPr>
                        <a:rPr lang="zh-TW" altLang="en-US">
                          <a:latin typeface="Cambria Math"/>
                        </a:rPr>
                        <m:t>erg</m:t>
                      </m:r>
                      <m:r>
                        <a:rPr lang="zh-TW" altLang="en-US">
                          <a:latin typeface="Cambria Math"/>
                        </a:rPr>
                        <m:t>⁢</m:t>
                      </m:r>
                      <m:r>
                        <a:rPr lang="en-US" altLang="zh-TW" b="0" i="1" smtClean="0">
                          <a:latin typeface="Cambria Math"/>
                        </a:rPr>
                        <m:t> </m:t>
                      </m:r>
                      <m:sSup>
                        <m:sSupPr>
                          <m:ctrlPr>
                            <a:rPr lang="zh-TW" altLang="en-US" i="1">
                              <a:latin typeface="Cambria Math"/>
                            </a:rPr>
                          </m:ctrlPr>
                        </m:sSupPr>
                        <m:e>
                          <m:r>
                            <m:rPr>
                              <m:sty m:val="p"/>
                            </m:rPr>
                            <a:rPr lang="zh-TW" altLang="en-US">
                              <a:latin typeface="Cambria Math"/>
                            </a:rPr>
                            <m:t>cm</m:t>
                          </m:r>
                        </m:e>
                        <m:sup>
                          <m:r>
                            <a:rPr lang="zh-TW" altLang="en-US">
                              <a:latin typeface="Cambria Math"/>
                            </a:rPr>
                            <m:t>−1</m:t>
                          </m:r>
                        </m:sup>
                      </m:sSup>
                      <m:r>
                        <a:rPr lang="zh-TW" altLang="en-US">
                          <a:latin typeface="Cambria Math"/>
                        </a:rPr>
                        <m:t>⁢</m:t>
                      </m:r>
                      <m:sSup>
                        <m:sSupPr>
                          <m:ctrlPr>
                            <a:rPr lang="zh-TW" altLang="en-US" i="1">
                              <a:latin typeface="Cambria Math"/>
                            </a:rPr>
                          </m:ctrlPr>
                        </m:sSupPr>
                        <m:e>
                          <m:r>
                            <a:rPr lang="zh-TW" altLang="en-US" i="1">
                              <a:latin typeface="Cambria Math"/>
                            </a:rPr>
                            <m:t>𝑠</m:t>
                          </m:r>
                        </m:e>
                        <m:sup>
                          <m:r>
                            <a:rPr lang="zh-TW" altLang="en-US">
                              <a:latin typeface="Cambria Math"/>
                            </a:rPr>
                            <m:t>−1</m:t>
                          </m:r>
                        </m:sup>
                      </m:sSup>
                      <m:r>
                        <a:rPr lang="zh-TW" altLang="en-US">
                          <a:latin typeface="Cambria Math"/>
                        </a:rPr>
                        <m:t>⁢</m:t>
                      </m:r>
                      <m:sSup>
                        <m:sSupPr>
                          <m:ctrlPr>
                            <a:rPr lang="zh-TW" altLang="en-US" i="1">
                              <a:latin typeface="Cambria Math"/>
                            </a:rPr>
                          </m:ctrlPr>
                        </m:sSupPr>
                        <m:e>
                          <m:r>
                            <a:rPr lang="zh-TW" altLang="en-US" i="1">
                              <a:latin typeface="Cambria Math"/>
                            </a:rPr>
                            <m:t>𝐾</m:t>
                          </m:r>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𝑇</m:t>
                                  </m:r>
                                </m:num>
                                <m:den>
                                  <m:r>
                                    <a:rPr lang="zh-TW" altLang="en-US">
                                      <a:latin typeface="Cambria Math"/>
                                    </a:rPr>
                                    <m:t>4.</m:t>
                                  </m:r>
                                  <m:r>
                                    <a:rPr lang="en-US" altLang="zh-TW" b="0" i="0" smtClean="0">
                                      <a:latin typeface="Cambria Math"/>
                                    </a:rPr>
                                    <m:t>0</m:t>
                                  </m:r>
                                  <m:r>
                                    <a:rPr lang="zh-TW" altLang="en-US">
                                      <a:latin typeface="Cambria Math"/>
                                    </a:rPr>
                                    <m:t>×</m:t>
                                  </m:r>
                                  <m:sSup>
                                    <m:sSupPr>
                                      <m:ctrlPr>
                                        <a:rPr lang="zh-TW" altLang="en-US" i="1">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r>
                                    <a:rPr lang="zh-TW" altLang="en-US" i="1">
                                      <a:latin typeface="Cambria Math"/>
                                    </a:rPr>
                                    <m:t>𝐾</m:t>
                                  </m:r>
                                </m:den>
                              </m:f>
                            </m:e>
                          </m:d>
                        </m:e>
                        <m:sup>
                          <m:f>
                            <m:fPr>
                              <m:ctrlPr>
                                <a:rPr lang="zh-TW" altLang="en-US" i="1">
                                  <a:latin typeface="Cambria Math"/>
                                </a:rPr>
                              </m:ctrlPr>
                            </m:fPr>
                            <m:num>
                              <m:r>
                                <a:rPr lang="zh-TW" altLang="en-US">
                                  <a:latin typeface="Cambria Math"/>
                                </a:rPr>
                                <m:t>5</m:t>
                              </m:r>
                            </m:num>
                            <m:den>
                              <m:r>
                                <a:rPr lang="zh-TW" altLang="en-US">
                                  <a:latin typeface="Cambria Math"/>
                                </a:rPr>
                                <m:t>2</m:t>
                              </m:r>
                            </m:den>
                          </m:f>
                        </m:sup>
                      </m:sSup>
                    </m:oMath>
                  </m:oMathPara>
                </a14:m>
                <a:endParaRPr lang="zh-TW" alt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65402" y="2273038"/>
                <a:ext cx="6968511" cy="917815"/>
              </a:xfrm>
              <a:prstGeom prst="rect">
                <a:avLst/>
              </a:prstGeom>
              <a:blipFill rotWithShape="1">
                <a:blip r:embed="rId8"/>
                <a:stretch>
                  <a:fillRect/>
                </a:stretch>
              </a:blipFill>
            </p:spPr>
            <p:txBody>
              <a:bodyPr/>
              <a:lstStyle/>
              <a:p>
                <a:r>
                  <a:rPr lang="zh-TW" altLang="en-US">
                    <a:noFill/>
                  </a:rPr>
                  <a:t> </a:t>
                </a:r>
              </a:p>
            </p:txBody>
          </p:sp>
        </mc:Fallback>
      </mc:AlternateContent>
      <p:grpSp>
        <p:nvGrpSpPr>
          <p:cNvPr id="24" name="Group 23"/>
          <p:cNvGrpSpPr/>
          <p:nvPr/>
        </p:nvGrpSpPr>
        <p:grpSpPr>
          <a:xfrm>
            <a:off x="59522" y="3212626"/>
            <a:ext cx="8067020" cy="3592815"/>
            <a:chOff x="59522" y="3212626"/>
            <a:chExt cx="8067020" cy="3592815"/>
          </a:xfrm>
        </p:grpSpPr>
        <p:grpSp>
          <p:nvGrpSpPr>
            <p:cNvPr id="22" name="Group 21"/>
            <p:cNvGrpSpPr/>
            <p:nvPr/>
          </p:nvGrpSpPr>
          <p:grpSpPr>
            <a:xfrm>
              <a:off x="59522" y="3212626"/>
              <a:ext cx="8067020" cy="3592815"/>
              <a:chOff x="59522" y="3212626"/>
              <a:chExt cx="8067020" cy="3592815"/>
            </a:xfrm>
          </p:grpSpPr>
          <p:pic>
            <p:nvPicPr>
              <p:cNvPr id="5122" name="Picture 2" descr="G:\Desktop\Black Hole Astrophysics\Textbook circle\12 Ch\550px-Thermal_conductivity.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2" y="3212626"/>
                <a:ext cx="7868606" cy="35909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Rectangle 13"/>
                  <p:cNvSpPr/>
                  <p:nvPr/>
                </p:nvSpPr>
                <p:spPr>
                  <a:xfrm>
                    <a:off x="6552596" y="6417643"/>
                    <a:ext cx="601383" cy="38779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a:latin typeface="Cambria Math"/>
                                </a:rPr>
                                <m:t>10</m:t>
                              </m:r>
                            </m:e>
                            <m:sup>
                              <m:r>
                                <a:rPr lang="en-US" altLang="zh-TW" b="0" i="0" smtClean="0">
                                  <a:latin typeface="Cambria Math"/>
                                </a:rPr>
                                <m:t>3</m:t>
                              </m:r>
                            </m:sup>
                          </m:sSup>
                        </m:oMath>
                      </m:oMathPara>
                    </a14:m>
                    <a:endParaRPr lang="zh-TW" alt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552596" y="6417643"/>
                    <a:ext cx="601383" cy="387798"/>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525159" y="6417643"/>
                    <a:ext cx="601383" cy="386644"/>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a:latin typeface="Cambria Math"/>
                                </a:rPr>
                                <m:t>10</m:t>
                              </m:r>
                            </m:e>
                            <m:sup>
                              <m:r>
                                <a:rPr lang="en-US" altLang="zh-TW" b="0" i="1" smtClean="0">
                                  <a:latin typeface="Cambria Math"/>
                                </a:rPr>
                                <m:t>4</m:t>
                              </m:r>
                            </m:sup>
                          </m:sSup>
                        </m:oMath>
                      </m:oMathPara>
                    </a14:m>
                    <a:endParaRPr lang="zh-TW" alt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7525159" y="6417643"/>
                    <a:ext cx="601383" cy="386644"/>
                  </a:xfrm>
                  <a:prstGeom prst="rect">
                    <a:avLst/>
                  </a:prstGeom>
                  <a:blipFill rotWithShape="1">
                    <a:blip r:embed="rId11"/>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6" name="Rectangle 15"/>
                <p:cNvSpPr/>
                <p:nvPr/>
              </p:nvSpPr>
              <p:spPr>
                <a:xfrm>
                  <a:off x="5321267" y="6406757"/>
                  <a:ext cx="601383" cy="38779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a:latin typeface="Cambria Math"/>
                              </a:rPr>
                              <m:t>10</m:t>
                            </m:r>
                          </m:e>
                          <m:sup>
                            <m:r>
                              <a:rPr lang="en-US" altLang="zh-TW" b="0" i="1" smtClean="0">
                                <a:latin typeface="Cambria Math"/>
                              </a:rPr>
                              <m:t>2</m:t>
                            </m:r>
                          </m:sup>
                        </m:sSup>
                      </m:oMath>
                    </m:oMathPara>
                  </a14:m>
                  <a:endParaRPr lang="zh-TW" alt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321267" y="6406757"/>
                  <a:ext cx="601383" cy="387798"/>
                </a:xfrm>
                <a:prstGeom prst="rect">
                  <a:avLst/>
                </a:prstGeom>
                <a:blipFill rotWithShape="1">
                  <a:blip r:embed="rId12"/>
                  <a:stretch>
                    <a:fillRect/>
                  </a:stretch>
                </a:blipFill>
              </p:spPr>
              <p:txBody>
                <a:bodyPr/>
                <a:lstStyle/>
                <a:p>
                  <a:r>
                    <a:rPr lang="zh-TW" altLang="en-US">
                      <a:noFill/>
                    </a:rPr>
                    <a:t> </a:t>
                  </a:r>
                </a:p>
              </p:txBody>
            </p:sp>
          </mc:Fallback>
        </mc:AlternateContent>
      </p:grpSp>
      <p:grpSp>
        <p:nvGrpSpPr>
          <p:cNvPr id="23" name="Group 22"/>
          <p:cNvGrpSpPr/>
          <p:nvPr/>
        </p:nvGrpSpPr>
        <p:grpSpPr>
          <a:xfrm>
            <a:off x="8047856" y="3609722"/>
            <a:ext cx="1141839" cy="3199631"/>
            <a:chOff x="8047856" y="3609722"/>
            <a:chExt cx="1141839" cy="3199631"/>
          </a:xfrm>
        </p:grpSpPr>
        <mc:AlternateContent xmlns:mc="http://schemas.openxmlformats.org/markup-compatibility/2006" xmlns:a14="http://schemas.microsoft.com/office/drawing/2010/main">
          <mc:Choice Requires="a14">
            <p:sp>
              <p:nvSpPr>
                <p:cNvPr id="17" name="Rectangle 16"/>
                <p:cNvSpPr/>
                <p:nvPr/>
              </p:nvSpPr>
              <p:spPr>
                <a:xfrm>
                  <a:off x="8526645" y="6417643"/>
                  <a:ext cx="601383" cy="39171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a:latin typeface="Cambria Math"/>
                              </a:rPr>
                              <m:t>10</m:t>
                            </m:r>
                          </m:e>
                          <m:sup>
                            <m:r>
                              <a:rPr lang="en-US" altLang="zh-TW" b="0" i="0" smtClean="0">
                                <a:latin typeface="Cambria Math"/>
                              </a:rPr>
                              <m:t>5</m:t>
                            </m:r>
                          </m:sup>
                        </m:sSup>
                      </m:oMath>
                    </m:oMathPara>
                  </a14:m>
                  <a:endParaRPr lang="zh-TW" alt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8526645" y="6417643"/>
                  <a:ext cx="601383" cy="391710"/>
                </a:xfrm>
                <a:prstGeom prst="rect">
                  <a:avLst/>
                </a:prstGeom>
                <a:blipFill rotWithShape="1">
                  <a:blip r:embed="rId13"/>
                  <a:stretch>
                    <a:fillRect/>
                  </a:stretch>
                </a:blipFill>
              </p:spPr>
              <p:txBody>
                <a:bodyPr/>
                <a:lstStyle/>
                <a:p>
                  <a:r>
                    <a:rPr lang="zh-TW" altLang="en-US">
                      <a:noFill/>
                    </a:rPr>
                    <a:t> </a:t>
                  </a:r>
                </a:p>
              </p:txBody>
            </p:sp>
          </mc:Fallback>
        </mc:AlternateContent>
        <p:sp>
          <p:nvSpPr>
            <p:cNvPr id="15" name="TextBox 14"/>
            <p:cNvSpPr txBox="1"/>
            <p:nvPr/>
          </p:nvSpPr>
          <p:spPr>
            <a:xfrm>
              <a:off x="8047856" y="3609722"/>
              <a:ext cx="1141839" cy="923330"/>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0.1keV accretion disk</a:t>
              </a:r>
              <a:endParaRPr lang="zh-TW" altLang="en-US" dirty="0" smtClean="0">
                <a:latin typeface="Cambria Math" pitchFamily="18" charset="0"/>
                <a:ea typeface="Cambria Math" pitchFamily="18" charset="0"/>
              </a:endParaRPr>
            </a:p>
          </p:txBody>
        </p:sp>
        <p:cxnSp>
          <p:nvCxnSpPr>
            <p:cNvPr id="20" name="Straight Connector 19"/>
            <p:cNvCxnSpPr/>
            <p:nvPr/>
          </p:nvCxnSpPr>
          <p:spPr>
            <a:xfrm flipV="1">
              <a:off x="8732495" y="4550229"/>
              <a:ext cx="0" cy="19703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052530" y="3027960"/>
            <a:ext cx="209147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Inner disk &gt; 10keV</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19032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Introduction</a:t>
            </a:r>
            <a:endParaRPr lang="zh-TW" altLang="en-US" dirty="0"/>
          </a:p>
        </p:txBody>
      </p:sp>
      <p:sp>
        <p:nvSpPr>
          <p:cNvPr id="3" name="Rectangle 2"/>
          <p:cNvSpPr/>
          <p:nvPr/>
        </p:nvSpPr>
        <p:spPr>
          <a:xfrm>
            <a:off x="468087" y="1137570"/>
            <a:ext cx="8262256" cy="646331"/>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To this stage, we have presented all the conservation laws that would be needed to calculate how plasma behave in a general gravitational field.</a:t>
            </a:r>
          </a:p>
        </p:txBody>
      </p:sp>
      <mc:AlternateContent xmlns:mc="http://schemas.openxmlformats.org/markup-compatibility/2006" xmlns:a14="http://schemas.microsoft.com/office/drawing/2010/main">
        <mc:Choice Requires="a14">
          <p:sp>
            <p:nvSpPr>
              <p:cNvPr id="11" name="Rectangle 10"/>
              <p:cNvSpPr/>
              <p:nvPr/>
            </p:nvSpPr>
            <p:spPr>
              <a:xfrm>
                <a:off x="468087" y="4319753"/>
                <a:ext cx="8287407" cy="2066078"/>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However, we see above that there are lots of quantities that we don’t know yet –</a:t>
                </a:r>
              </a:p>
              <a:p>
                <a:r>
                  <a:rPr lang="en-US" altLang="zh-TW" dirty="0" smtClean="0">
                    <a:latin typeface="Cambria Math" panose="02040503050406030204" pitchFamily="18" charset="0"/>
                    <a:ea typeface="Cambria Math" panose="02040503050406030204" pitchFamily="18" charset="0"/>
                  </a:rPr>
                  <a:t>For gases:</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𝜀</m:t>
                        </m:r>
                      </m:e>
                      <m:sub>
                        <m:r>
                          <a:rPr lang="en-US" altLang="zh-TW" b="0" i="1" smtClean="0">
                            <a:latin typeface="Cambria Math" panose="02040503050406030204" pitchFamily="18" charset="0"/>
                            <a:ea typeface="Cambria Math" panose="02040503050406030204" pitchFamily="18" charset="0"/>
                          </a:rPr>
                          <m:t>𝑔</m:t>
                        </m:r>
                      </m:sub>
                    </m:sSub>
                  </m:oMath>
                </a14:m>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oMath>
                </a14:m>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oMath>
                </a14:m>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𝑔</m:t>
                        </m:r>
                      </m:sub>
                    </m:sSub>
                  </m:oMath>
                </a14:m>
                <a:r>
                  <a:rPr lang="zh-TW" altLang="en-US" dirty="0">
                    <a:latin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𝑔</m:t>
                        </m:r>
                      </m:sub>
                    </m:sSub>
                  </m:oMath>
                </a14:m>
                <a:r>
                  <a:rPr lang="en-US" altLang="zh-TW" dirty="0" smtClean="0">
                    <a:latin typeface="Cambria Math" panose="02040503050406030204" pitchFamily="18" charset="0"/>
                    <a:ea typeface="Cambria Math" panose="02040503050406030204" pitchFamily="18" charset="0"/>
                  </a:rPr>
                  <a:t> (energy density, pressure, thermal conductivity, 			                viscosity coefficients)</a:t>
                </a:r>
              </a:p>
              <a:p>
                <a:r>
                  <a:rPr lang="en-US" altLang="zh-TW" dirty="0" smtClean="0">
                    <a:latin typeface="Cambria Math" panose="02040503050406030204" pitchFamily="18" charset="0"/>
                    <a:ea typeface="Cambria Math" panose="02040503050406030204" pitchFamily="18" charset="0"/>
                  </a:rPr>
                  <a:t>For radiation: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𝜀</m:t>
                        </m:r>
                      </m:e>
                      <m:sub>
                        <m:r>
                          <a:rPr lang="en-US" altLang="zh-TW" b="0" i="1" smtClean="0">
                            <a:latin typeface="Cambria Math" panose="02040503050406030204" pitchFamily="18" charset="0"/>
                            <a:ea typeface="Cambria Math" panose="02040503050406030204" pitchFamily="18" charset="0"/>
                          </a:rPr>
                          <m:t>𝑟</m:t>
                        </m:r>
                      </m:sub>
                    </m:sSub>
                  </m:oMath>
                </a14:m>
                <a:r>
                  <a:rPr lang="en-US" altLang="zh-TW" dirty="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𝑝</m:t>
                        </m:r>
                      </m:e>
                      <m:sub>
                        <m:r>
                          <a:rPr lang="en-US" altLang="zh-TW" b="0" i="1" smtClean="0">
                            <a:latin typeface="Cambria Math" panose="02040503050406030204" pitchFamily="18" charset="0"/>
                            <a:ea typeface="Cambria Math" panose="02040503050406030204" pitchFamily="18" charset="0"/>
                          </a:rPr>
                          <m:t>𝑟</m:t>
                        </m:r>
                      </m:sub>
                    </m:sSub>
                  </m:oMath>
                </a14:m>
                <a:r>
                  <a:rPr lang="en-US" altLang="zh-TW" dirty="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𝐾</m:t>
                        </m:r>
                      </m:e>
                      <m:sub>
                        <m:r>
                          <a:rPr lang="en-US" altLang="zh-TW" b="0" i="1" smtClean="0">
                            <a:latin typeface="Cambria Math" panose="02040503050406030204" pitchFamily="18" charset="0"/>
                            <a:ea typeface="Cambria Math" panose="02040503050406030204" pitchFamily="18" charset="0"/>
                          </a:rPr>
                          <m:t>𝑟</m:t>
                        </m:r>
                      </m:sub>
                    </m:sSub>
                  </m:oMath>
                </a14:m>
                <a:r>
                  <a:rPr lang="en-US" altLang="zh-TW" dirty="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r>
                          <a:rPr lang="zh-TW" altLang="en-US">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𝑟</m:t>
                        </m:r>
                      </m:sub>
                    </m:sSub>
                  </m:oMath>
                </a14:m>
                <a:r>
                  <a:rPr lang="zh-TW" altLang="en-US" dirty="0">
                    <a:latin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r>
                          <a:rPr lang="zh-TW" altLang="en-US">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𝑟</m:t>
                        </m:r>
                      </m:sub>
                    </m:sSub>
                  </m:oMath>
                </a14:m>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Therefore, what we do next is to relate them to density </a:t>
                </a:r>
                <a14:m>
                  <m:oMath xmlns:m="http://schemas.openxmlformats.org/officeDocument/2006/math">
                    <m:r>
                      <m:rPr>
                        <m:sty m:val="p"/>
                      </m:rPr>
                      <a:rPr lang="zh-TW" altLang="en-US">
                        <a:latin typeface="Cambria Math" panose="02040503050406030204" pitchFamily="18" charset="0"/>
                      </a:rPr>
                      <m:t>ρ</m:t>
                    </m:r>
                  </m:oMath>
                </a14:m>
                <a:r>
                  <a:rPr lang="en-US" altLang="zh-TW" dirty="0" smtClean="0">
                    <a:latin typeface="Cambria Math" panose="02040503050406030204" pitchFamily="18" charset="0"/>
                    <a:ea typeface="Cambria Math" panose="02040503050406030204" pitchFamily="18" charset="0"/>
                  </a:rPr>
                  <a:t> and temperature T, and in some cases, plasma composition.</a:t>
                </a:r>
              </a:p>
            </p:txBody>
          </p:sp>
        </mc:Choice>
        <mc:Fallback xmlns="">
          <p:sp>
            <p:nvSpPr>
              <p:cNvPr id="11" name="Rectangle 10"/>
              <p:cNvSpPr>
                <a:spLocks noRot="1" noChangeAspect="1" noMove="1" noResize="1" noEditPoints="1" noAdjustHandles="1" noChangeArrowheads="1" noChangeShapeType="1" noTextEdit="1"/>
              </p:cNvSpPr>
              <p:nvPr/>
            </p:nvSpPr>
            <p:spPr>
              <a:xfrm>
                <a:off x="468087" y="4319753"/>
                <a:ext cx="8287407" cy="2066078"/>
              </a:xfrm>
              <a:prstGeom prst="rect">
                <a:avLst/>
              </a:prstGeom>
              <a:blipFill rotWithShape="1">
                <a:blip r:embed="rId2"/>
                <a:stretch>
                  <a:fillRect l="-662" t="-1770" r="-1177" b="-3540"/>
                </a:stretch>
              </a:blipFill>
            </p:spPr>
            <p:txBody>
              <a:bodyPr/>
              <a:lstStyle/>
              <a:p>
                <a:r>
                  <a:rPr lang="zh-TW" altLang="en-US">
                    <a:noFill/>
                  </a:rPr>
                  <a:t> </a:t>
                </a:r>
              </a:p>
            </p:txBody>
          </p:sp>
        </mc:Fallback>
      </mc:AlternateContent>
      <p:grpSp>
        <p:nvGrpSpPr>
          <p:cNvPr id="17" name="Group 16"/>
          <p:cNvGrpSpPr/>
          <p:nvPr/>
        </p:nvGrpSpPr>
        <p:grpSpPr>
          <a:xfrm>
            <a:off x="467055" y="2149909"/>
            <a:ext cx="8263288" cy="1698585"/>
            <a:chOff x="467055" y="1962431"/>
            <a:chExt cx="8263288" cy="1698585"/>
          </a:xfrm>
        </p:grpSpPr>
        <mc:AlternateContent xmlns:mc="http://schemas.openxmlformats.org/markup-compatibility/2006" xmlns:a14="http://schemas.microsoft.com/office/drawing/2010/main">
          <mc:Choice Requires="a14">
            <p:sp>
              <p:nvSpPr>
                <p:cNvPr id="9" name="TextBox 8"/>
                <p:cNvSpPr txBox="1"/>
                <p:nvPr/>
              </p:nvSpPr>
              <p:spPr>
                <a:xfrm>
                  <a:off x="467055" y="1962431"/>
                  <a:ext cx="8263288" cy="1144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panose="02040503050406030204" pitchFamily="18" charset="0"/>
                                      </a:rPr>
                                      <m:t>𝑇</m:t>
                                    </m:r>
                                  </m:e>
                                  <m:sup>
                                    <m:r>
                                      <m:rPr>
                                        <m:sty m:val="p"/>
                                      </m:rPr>
                                      <a:rPr lang="zh-TW" altLang="en-US" sz="1400">
                                        <a:latin typeface="Cambria Math" panose="02040503050406030204" pitchFamily="18" charset="0"/>
                                      </a:rPr>
                                      <m:t>αβ</m:t>
                                    </m:r>
                                  </m:sup>
                                </m:sSup>
                              </m:e>
                            </m:d>
                          </m:e>
                          <m:sub>
                            <m:r>
                              <m:rPr>
                                <m:sty m:val="p"/>
                              </m:rPr>
                              <a:rPr lang="zh-TW" altLang="en-US" sz="1400">
                                <a:latin typeface="Cambria Math" panose="02040503050406030204" pitchFamily="18" charset="0"/>
                              </a:rPr>
                              <m:t>gas</m:t>
                            </m:r>
                          </m:sub>
                        </m:sSub>
                        <m:r>
                          <a:rPr lang="zh-TW" altLang="en-US" sz="1400">
                            <a:latin typeface="Cambria Math" panose="02040503050406030204" pitchFamily="18" charset="0"/>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sSup>
                                    <m:sSupPr>
                                      <m:ctrlPr>
                                        <a:rPr lang="zh-TW" altLang="en-US" sz="1600" i="1">
                                          <a:latin typeface="Cambria Math"/>
                                        </a:rPr>
                                      </m:ctrlPr>
                                    </m:sSupPr>
                                    <m:e>
                                      <m:r>
                                        <m:rPr>
                                          <m:sty m:val="p"/>
                                        </m:rPr>
                                        <a:rPr lang="zh-TW" altLang="en-US" sz="1600">
                                          <a:latin typeface="Cambria Math" panose="02040503050406030204" pitchFamily="18" charset="0"/>
                                        </a:rPr>
                                        <m:t>ρc</m:t>
                                      </m:r>
                                    </m:e>
                                    <m:sup>
                                      <m:r>
                                        <a:rPr lang="zh-TW" altLang="en-US" sz="1600">
                                          <a:latin typeface="Cambria Math" panose="02040503050406030204" pitchFamily="18" charset="0"/>
                                        </a:rPr>
                                        <m:t>2</m:t>
                                      </m:r>
                                    </m:sup>
                                  </m:sSup>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𝜀</m:t>
                                      </m:r>
                                    </m:e>
                                    <m:sub>
                                      <m:r>
                                        <a:rPr lang="zh-TW" altLang="en-US" sz="1600" i="1">
                                          <a:latin typeface="Cambria Math" panose="02040503050406030204" pitchFamily="18" charset="0"/>
                                        </a:rPr>
                                        <m:t>𝑔</m:t>
                                      </m:r>
                                    </m:sub>
                                  </m:sSub>
                                  <m:r>
                                    <m:rPr>
                                      <m:nor/>
                                    </m:rPr>
                                    <a:rPr lang="zh-TW" altLang="en-US" sz="1600">
                                      <a:latin typeface="Cambria Math" panose="02040503050406030204" pitchFamily="18" charset="0"/>
                                    </a:rPr>
                                    <m:t> </m:t>
                                  </m:r>
                                </m:e>
                                <m:e>
                                  <m:sSubSup>
                                    <m:sSubSupPr>
                                      <m:ctrlPr>
                                        <a:rPr lang="zh-TW" altLang="en-US" sz="1400" i="1">
                                          <a:latin typeface="Cambria Math"/>
                                        </a:rPr>
                                      </m:ctrlPr>
                                    </m:sSubSupPr>
                                    <m:e>
                                      <m:r>
                                        <a:rPr lang="zh-TW" altLang="en-US" sz="1400" i="1">
                                          <a:latin typeface="Cambria Math" panose="02040503050406030204" pitchFamily="18" charset="0"/>
                                        </a:rPr>
                                        <m:t>𝑄</m:t>
                                      </m:r>
                                    </m:e>
                                    <m:sub>
                                      <m:r>
                                        <a:rPr lang="zh-TW" altLang="en-US" sz="1400" i="1">
                                          <a:latin typeface="Cambria Math" panose="02040503050406030204" pitchFamily="18" charset="0"/>
                                        </a:rPr>
                                        <m:t>𝑔</m:t>
                                      </m:r>
                                    </m:sub>
                                    <m:sup>
                                      <m:r>
                                        <a:rPr lang="zh-TW" altLang="en-US" sz="1400" i="1">
                                          <a:latin typeface="Cambria Math" panose="02040503050406030204" pitchFamily="18" charset="0"/>
                                        </a:rPr>
                                        <m:t>𝑥</m:t>
                                      </m:r>
                                    </m:sup>
                                  </m:sSubSup>
                                </m:e>
                                <m:e>
                                  <m:sSubSup>
                                    <m:sSubSupPr>
                                      <m:ctrlPr>
                                        <a:rPr lang="zh-TW" altLang="en-US" sz="1400" i="1">
                                          <a:latin typeface="Cambria Math"/>
                                        </a:rPr>
                                      </m:ctrlPr>
                                    </m:sSubSupPr>
                                    <m:e>
                                      <m:r>
                                        <a:rPr lang="zh-TW" altLang="en-US" sz="1400" i="1">
                                          <a:latin typeface="Cambria Math" panose="02040503050406030204" pitchFamily="18" charset="0"/>
                                        </a:rPr>
                                        <m:t>𝑄</m:t>
                                      </m:r>
                                    </m:e>
                                    <m:sub>
                                      <m:r>
                                        <a:rPr lang="zh-TW" altLang="en-US" sz="1400" i="1">
                                          <a:latin typeface="Cambria Math" panose="02040503050406030204" pitchFamily="18" charset="0"/>
                                        </a:rPr>
                                        <m:t>𝑔</m:t>
                                      </m:r>
                                    </m:sub>
                                    <m:sup>
                                      <m:r>
                                        <a:rPr lang="zh-TW" altLang="en-US" sz="1400" i="1">
                                          <a:latin typeface="Cambria Math" panose="02040503050406030204" pitchFamily="18" charset="0"/>
                                        </a:rPr>
                                        <m:t>𝑦</m:t>
                                      </m:r>
                                    </m:sup>
                                  </m:sSubSup>
                                </m:e>
                                <m:e>
                                  <m:sSubSup>
                                    <m:sSubSupPr>
                                      <m:ctrlPr>
                                        <a:rPr lang="zh-TW" altLang="en-US" sz="1400" i="1">
                                          <a:latin typeface="Cambria Math"/>
                                        </a:rPr>
                                      </m:ctrlPr>
                                    </m:sSubSupPr>
                                    <m:e>
                                      <m:r>
                                        <a:rPr lang="zh-TW" altLang="en-US" sz="1400" i="1">
                                          <a:latin typeface="Cambria Math" panose="02040503050406030204" pitchFamily="18" charset="0"/>
                                        </a:rPr>
                                        <m:t>𝑄</m:t>
                                      </m:r>
                                    </m:e>
                                    <m:sub>
                                      <m:r>
                                        <a:rPr lang="zh-TW" altLang="en-US" sz="1400" i="1">
                                          <a:latin typeface="Cambria Math" panose="02040503050406030204" pitchFamily="18" charset="0"/>
                                        </a:rPr>
                                        <m:t>𝑔</m:t>
                                      </m:r>
                                    </m:sub>
                                    <m:sup>
                                      <m:r>
                                        <a:rPr lang="zh-TW" altLang="en-US" sz="1400" i="1">
                                          <a:latin typeface="Cambria Math" panose="02040503050406030204" pitchFamily="18" charset="0"/>
                                        </a:rPr>
                                        <m:t>𝑧</m:t>
                                      </m:r>
                                    </m:sup>
                                  </m:sSubSup>
                                </m:e>
                              </m:mr>
                              <m:mr>
                                <m:e>
                                  <m:sSubSup>
                                    <m:sSubSupPr>
                                      <m:ctrlPr>
                                        <a:rPr lang="zh-TW" altLang="en-US" sz="1400" i="1">
                                          <a:latin typeface="Cambria Math"/>
                                        </a:rPr>
                                      </m:ctrlPr>
                                    </m:sSubSupPr>
                                    <m:e>
                                      <m:r>
                                        <a:rPr lang="zh-TW" altLang="en-US" sz="1400" i="1">
                                          <a:latin typeface="Cambria Math" panose="02040503050406030204" pitchFamily="18" charset="0"/>
                                        </a:rPr>
                                        <m:t>𝑄</m:t>
                                      </m:r>
                                    </m:e>
                                    <m:sub>
                                      <m:r>
                                        <a:rPr lang="zh-TW" altLang="en-US" sz="1400" i="1">
                                          <a:latin typeface="Cambria Math" panose="02040503050406030204" pitchFamily="18" charset="0"/>
                                        </a:rPr>
                                        <m:t>𝑔</m:t>
                                      </m:r>
                                    </m:sub>
                                    <m:sup>
                                      <m:r>
                                        <a:rPr lang="zh-TW" altLang="en-US" sz="1400" i="1">
                                          <a:latin typeface="Cambria Math" panose="02040503050406030204" pitchFamily="18" charset="0"/>
                                        </a:rPr>
                                        <m:t>𝑥</m:t>
                                      </m:r>
                                    </m:sup>
                                  </m:sSubSup>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xx</m:t>
                                      </m:r>
                                    </m:sup>
                                  </m:sSup>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𝜁</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r>
                                    <a:rPr lang="zh-TW" altLang="en-US" sz="1400" i="1">
                                      <a:latin typeface="Cambria Math" panose="02040503050406030204" pitchFamily="18" charset="0"/>
                                    </a:rPr>
                                    <m:t>𝛩</m:t>
                                  </m:r>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𝑝</m:t>
                                      </m:r>
                                    </m:e>
                                    <m:sub>
                                      <m:r>
                                        <a:rPr lang="zh-TW" altLang="en-US" sz="1400" i="1">
                                          <a:latin typeface="Cambria Math" panose="02040503050406030204" pitchFamily="18" charset="0"/>
                                        </a:rPr>
                                        <m:t>𝑔</m:t>
                                      </m:r>
                                    </m:sub>
                                  </m:sSub>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xy</m:t>
                                      </m:r>
                                    </m:sup>
                                  </m:sSup>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xz</m:t>
                                      </m:r>
                                    </m:sup>
                                  </m:sSup>
                                </m:e>
                              </m:mr>
                              <m:mr>
                                <m:e>
                                  <m:sSubSup>
                                    <m:sSubSupPr>
                                      <m:ctrlPr>
                                        <a:rPr lang="zh-TW" altLang="en-US" sz="1400" i="1">
                                          <a:latin typeface="Cambria Math"/>
                                        </a:rPr>
                                      </m:ctrlPr>
                                    </m:sSubSupPr>
                                    <m:e>
                                      <m:r>
                                        <a:rPr lang="zh-TW" altLang="en-US" sz="1400" i="1">
                                          <a:latin typeface="Cambria Math" panose="02040503050406030204" pitchFamily="18" charset="0"/>
                                        </a:rPr>
                                        <m:t>𝑄</m:t>
                                      </m:r>
                                    </m:e>
                                    <m:sub>
                                      <m:r>
                                        <a:rPr lang="zh-TW" altLang="en-US" sz="1400" i="1">
                                          <a:latin typeface="Cambria Math" panose="02040503050406030204" pitchFamily="18" charset="0"/>
                                        </a:rPr>
                                        <m:t>𝑔</m:t>
                                      </m:r>
                                    </m:sub>
                                    <m:sup>
                                      <m:r>
                                        <a:rPr lang="zh-TW" altLang="en-US" sz="1400" i="1">
                                          <a:latin typeface="Cambria Math" panose="02040503050406030204" pitchFamily="18" charset="0"/>
                                        </a:rPr>
                                        <m:t>𝑦</m:t>
                                      </m:r>
                                    </m:sup>
                                  </m:sSubSup>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yx</m:t>
                                      </m:r>
                                    </m:sup>
                                  </m:sSup>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yy</m:t>
                                      </m:r>
                                    </m:sup>
                                  </m:sSup>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𝜁</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r>
                                    <a:rPr lang="zh-TW" altLang="en-US" sz="1400" i="1">
                                      <a:latin typeface="Cambria Math" panose="02040503050406030204" pitchFamily="18" charset="0"/>
                                    </a:rPr>
                                    <m:t>𝛩</m:t>
                                  </m:r>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𝑝</m:t>
                                      </m:r>
                                    </m:e>
                                    <m:sub>
                                      <m:r>
                                        <a:rPr lang="zh-TW" altLang="en-US" sz="1400" i="1">
                                          <a:latin typeface="Cambria Math" panose="02040503050406030204" pitchFamily="18" charset="0"/>
                                        </a:rPr>
                                        <m:t>𝑔</m:t>
                                      </m:r>
                                    </m:sub>
                                  </m:sSub>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yz</m:t>
                                      </m:r>
                                    </m:sup>
                                  </m:sSup>
                                </m:e>
                              </m:mr>
                              <m:mr>
                                <m:e>
                                  <m:sSubSup>
                                    <m:sSubSupPr>
                                      <m:ctrlPr>
                                        <a:rPr lang="zh-TW" altLang="en-US" sz="1400" i="1">
                                          <a:latin typeface="Cambria Math"/>
                                        </a:rPr>
                                      </m:ctrlPr>
                                    </m:sSubSupPr>
                                    <m:e>
                                      <m:r>
                                        <a:rPr lang="zh-TW" altLang="en-US" sz="1400" i="1">
                                          <a:latin typeface="Cambria Math" panose="02040503050406030204" pitchFamily="18" charset="0"/>
                                        </a:rPr>
                                        <m:t>𝑄</m:t>
                                      </m:r>
                                    </m:e>
                                    <m:sub>
                                      <m:r>
                                        <a:rPr lang="zh-TW" altLang="en-US" sz="1400" i="1">
                                          <a:latin typeface="Cambria Math" panose="02040503050406030204" pitchFamily="18" charset="0"/>
                                        </a:rPr>
                                        <m:t>𝑔</m:t>
                                      </m:r>
                                    </m:sub>
                                    <m:sup>
                                      <m:r>
                                        <a:rPr lang="zh-TW" altLang="en-US" sz="1400" i="1">
                                          <a:latin typeface="Cambria Math" panose="02040503050406030204" pitchFamily="18" charset="0"/>
                                        </a:rPr>
                                        <m:t>𝑧</m:t>
                                      </m:r>
                                    </m:sup>
                                  </m:sSubSup>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zx</m:t>
                                      </m:r>
                                    </m:sup>
                                  </m:sSup>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zy</m:t>
                                      </m:r>
                                    </m:sup>
                                  </m:sSup>
                                </m:e>
                                <m:e>
                                  <m:r>
                                    <a:rPr lang="zh-TW" altLang="en-US" sz="1400">
                                      <a:latin typeface="Cambria Math" panose="02040503050406030204" pitchFamily="18" charset="0"/>
                                    </a:rPr>
                                    <m:t>−2⁢</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sSup>
                                    <m:sSupPr>
                                      <m:ctrlPr>
                                        <a:rPr lang="zh-TW" altLang="en-US" sz="1400" i="1">
                                          <a:latin typeface="Cambria Math"/>
                                        </a:rPr>
                                      </m:ctrlPr>
                                    </m:sSupPr>
                                    <m:e>
                                      <m:r>
                                        <a:rPr lang="zh-TW" altLang="en-US" sz="1400" i="1">
                                          <a:latin typeface="Cambria Math" panose="02040503050406030204" pitchFamily="18" charset="0"/>
                                        </a:rPr>
                                        <m:t>𝛴</m:t>
                                      </m:r>
                                    </m:e>
                                    <m:sup>
                                      <m:r>
                                        <m:rPr>
                                          <m:sty m:val="p"/>
                                        </m:rPr>
                                        <a:rPr lang="zh-TW" altLang="en-US" sz="1400">
                                          <a:latin typeface="Cambria Math" panose="02040503050406030204" pitchFamily="18" charset="0"/>
                                        </a:rPr>
                                        <m:t>zz</m:t>
                                      </m:r>
                                    </m:sup>
                                  </m:sSup>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𝜁</m:t>
                                      </m:r>
                                    </m:e>
                                    <m:sub>
                                      <m:r>
                                        <a:rPr lang="zh-TW" altLang="en-US" sz="1400" i="1">
                                          <a:latin typeface="Cambria Math" panose="02040503050406030204" pitchFamily="18" charset="0"/>
                                        </a:rPr>
                                        <m:t>𝑣</m:t>
                                      </m:r>
                                      <m:r>
                                        <a:rPr lang="zh-TW" altLang="en-US" sz="1400">
                                          <a:latin typeface="Cambria Math" panose="02040503050406030204" pitchFamily="18" charset="0"/>
                                        </a:rPr>
                                        <m:t>,</m:t>
                                      </m:r>
                                      <m:r>
                                        <a:rPr lang="zh-TW" altLang="en-US" sz="1400" i="1">
                                          <a:latin typeface="Cambria Math" panose="02040503050406030204" pitchFamily="18" charset="0"/>
                                        </a:rPr>
                                        <m:t>𝑔</m:t>
                                      </m:r>
                                    </m:sub>
                                  </m:sSub>
                                  <m:r>
                                    <a:rPr lang="zh-TW" altLang="en-US" sz="1400">
                                      <a:latin typeface="Cambria Math" panose="02040503050406030204" pitchFamily="18" charset="0"/>
                                    </a:rPr>
                                    <m:t>⁢</m:t>
                                  </m:r>
                                  <m:r>
                                    <a:rPr lang="zh-TW" altLang="en-US" sz="1400" i="1">
                                      <a:latin typeface="Cambria Math" panose="02040503050406030204" pitchFamily="18" charset="0"/>
                                    </a:rPr>
                                    <m:t>𝛩</m:t>
                                  </m:r>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𝑝</m:t>
                                      </m:r>
                                    </m:e>
                                    <m:sub>
                                      <m:r>
                                        <a:rPr lang="zh-TW" altLang="en-US" sz="1400" i="1">
                                          <a:latin typeface="Cambria Math" panose="02040503050406030204" pitchFamily="18" charset="0"/>
                                        </a:rPr>
                                        <m:t>𝑔</m:t>
                                      </m:r>
                                    </m:sub>
                                  </m:sSub>
                                </m:e>
                              </m:mr>
                            </m:m>
                          </m:e>
                        </m:d>
                      </m:oMath>
                    </m:oMathPara>
                  </a14:m>
                  <a:endParaRPr lang="zh-TW" altLang="en-US" sz="1600"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7055" y="1962431"/>
                  <a:ext cx="8263288" cy="114499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345" y="3282899"/>
                  <a:ext cx="3279295" cy="3781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TW" altLang="en-US" sz="1600" i="1">
                                <a:latin typeface="Cambria Math"/>
                              </a:rPr>
                            </m:ctrlPr>
                          </m:sSubSupPr>
                          <m:e>
                            <m:r>
                              <a:rPr lang="zh-TW" altLang="en-US" sz="1600" i="1">
                                <a:latin typeface="Cambria Math" panose="02040503050406030204" pitchFamily="18" charset="0"/>
                              </a:rPr>
                              <m:t>𝑄</m:t>
                            </m:r>
                          </m:e>
                          <m:sub>
                            <m:r>
                              <a:rPr lang="zh-TW" altLang="en-US" sz="1600" i="1">
                                <a:latin typeface="Cambria Math" panose="02040503050406030204" pitchFamily="18" charset="0"/>
                              </a:rPr>
                              <m:t>𝑔</m:t>
                            </m:r>
                          </m:sub>
                          <m:sup>
                            <m:r>
                              <a:rPr lang="zh-TW" altLang="en-US" sz="1600" i="1">
                                <a:latin typeface="Cambria Math" panose="02040503050406030204" pitchFamily="18" charset="0"/>
                              </a:rPr>
                              <m:t>𝛼</m:t>
                            </m:r>
                          </m:sup>
                        </m:sSubSup>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𝐾</m:t>
                            </m:r>
                          </m:e>
                          <m:sub>
                            <m:r>
                              <a:rPr lang="zh-TW" altLang="en-US" sz="1600" i="1">
                                <a:latin typeface="Cambria Math" panose="02040503050406030204" pitchFamily="18" charset="0"/>
                              </a:rPr>
                              <m:t>𝑐</m:t>
                            </m:r>
                          </m:sub>
                        </m:sSub>
                        <m:r>
                          <a:rPr lang="zh-TW" altLang="en-US" sz="1600">
                            <a:latin typeface="Cambria Math" panose="02040503050406030204" pitchFamily="18" charset="0"/>
                          </a:rPr>
                          <m:t>⁢</m:t>
                        </m:r>
                        <m:d>
                          <m:dPr>
                            <m:ctrlPr>
                              <a:rPr lang="zh-TW" altLang="en-US" sz="1600" i="1">
                                <a:latin typeface="Cambria Math"/>
                              </a:rPr>
                            </m:ctrlPr>
                          </m:dPr>
                          <m:e>
                            <m:sSup>
                              <m:sSupPr>
                                <m:ctrlPr>
                                  <a:rPr lang="zh-TW" altLang="en-US" sz="1600" i="1">
                                    <a:latin typeface="Cambria Math"/>
                                  </a:rPr>
                                </m:ctrlPr>
                              </m:sSupPr>
                              <m:e>
                                <m:r>
                                  <a:rPr lang="zh-TW" altLang="en-US" sz="1600" i="1">
                                    <a:latin typeface="Cambria Math" panose="02040503050406030204" pitchFamily="18" charset="0"/>
                                  </a:rPr>
                                  <m:t>𝑐</m:t>
                                </m:r>
                              </m:e>
                              <m:sup>
                                <m:r>
                                  <a:rPr lang="zh-TW" altLang="en-US" sz="1600">
                                    <a:latin typeface="Cambria Math" panose="02040503050406030204" pitchFamily="18" charset="0"/>
                                  </a:rPr>
                                  <m:t>2</m:t>
                                </m:r>
                              </m:sup>
                            </m:sSup>
                            <m:r>
                              <a:rPr lang="zh-TW" altLang="en-US" sz="1600">
                                <a:latin typeface="Cambria Math" panose="02040503050406030204" pitchFamily="18" charset="0"/>
                              </a:rPr>
                              <m:t>⁢</m:t>
                            </m:r>
                            <m:sSup>
                              <m:sSupPr>
                                <m:ctrlPr>
                                  <a:rPr lang="zh-TW" altLang="en-US" sz="1600" i="1">
                                    <a:latin typeface="Cambria Math"/>
                                  </a:rPr>
                                </m:ctrlPr>
                              </m:sSupPr>
                              <m:e>
                                <m:r>
                                  <a:rPr lang="zh-TW" altLang="en-US" sz="1600" i="1">
                                    <a:latin typeface="Cambria Math" panose="02040503050406030204" pitchFamily="18" charset="0"/>
                                  </a:rPr>
                                  <m:t>𝑃</m:t>
                                </m:r>
                              </m:e>
                              <m:sup>
                                <m:r>
                                  <m:rPr>
                                    <m:sty m:val="p"/>
                                  </m:rPr>
                                  <a:rPr lang="zh-TW" altLang="en-US" sz="1600">
                                    <a:latin typeface="Cambria Math" panose="02040503050406030204" pitchFamily="18" charset="0"/>
                                  </a:rPr>
                                  <m:t>αβ</m:t>
                                </m:r>
                              </m:sup>
                            </m:sSup>
                            <m:r>
                              <a:rPr lang="zh-TW" altLang="en-US" sz="1600">
                                <a:latin typeface="Cambria Math" panose="02040503050406030204" pitchFamily="18" charset="0"/>
                              </a:rPr>
                              <m:t>⁢</m:t>
                            </m:r>
                            <m:sSub>
                              <m:sSubPr>
                                <m:ctrlPr>
                                  <a:rPr lang="zh-TW" altLang="en-US" sz="1600" i="1">
                                    <a:latin typeface="Cambria Math"/>
                                  </a:rPr>
                                </m:ctrlPr>
                              </m:sSubPr>
                              <m:e>
                                <m:r>
                                  <a:rPr lang="zh-TW" altLang="en-US" sz="1600">
                                    <a:latin typeface="Cambria Math" panose="02040503050406030204" pitchFamily="18" charset="0"/>
                                  </a:rPr>
                                  <m:t>𝛻</m:t>
                                </m:r>
                              </m:e>
                              <m:sub>
                                <m:r>
                                  <a:rPr lang="zh-TW" altLang="en-US" sz="1600" i="1">
                                    <a:latin typeface="Cambria Math" panose="02040503050406030204" pitchFamily="18" charset="0"/>
                                  </a:rPr>
                                  <m:t>𝛽</m:t>
                                </m:r>
                              </m:sub>
                            </m:sSub>
                            <m:r>
                              <a:rPr lang="zh-TW" altLang="en-US" sz="1600" i="1">
                                <a:latin typeface="Cambria Math" panose="02040503050406030204" pitchFamily="18" charset="0"/>
                              </a:rPr>
                              <m:t>𝑇</m:t>
                            </m:r>
                            <m:r>
                              <a:rPr lang="zh-TW" altLang="en-US" sz="1600">
                                <a:latin typeface="Cambria Math" panose="02040503050406030204" pitchFamily="18" charset="0"/>
                              </a:rPr>
                              <m:t>+</m:t>
                            </m:r>
                            <m:r>
                              <a:rPr lang="zh-TW" altLang="en-US" sz="1600" i="1">
                                <a:latin typeface="Cambria Math" panose="02040503050406030204" pitchFamily="18" charset="0"/>
                              </a:rPr>
                              <m:t>𝑇</m:t>
                            </m:r>
                            <m:r>
                              <a:rPr lang="zh-TW" altLang="en-US" sz="1600">
                                <a:latin typeface="Cambria Math" panose="02040503050406030204" pitchFamily="18" charset="0"/>
                              </a:rPr>
                              <m:t>⁢</m:t>
                            </m:r>
                            <m:sSup>
                              <m:sSupPr>
                                <m:ctrlPr>
                                  <a:rPr lang="zh-TW" altLang="en-US" sz="1600" i="1">
                                    <a:latin typeface="Cambria Math"/>
                                  </a:rPr>
                                </m:ctrlPr>
                              </m:sSupPr>
                              <m:e>
                                <m:r>
                                  <a:rPr lang="zh-TW" altLang="en-US" sz="1600" i="1">
                                    <a:latin typeface="Cambria Math" panose="02040503050406030204" pitchFamily="18" charset="0"/>
                                  </a:rPr>
                                  <m:t>𝑈</m:t>
                                </m:r>
                              </m:e>
                              <m:sup>
                                <m:r>
                                  <a:rPr lang="zh-TW" altLang="en-US" sz="1600" i="1">
                                    <a:latin typeface="Cambria Math" panose="02040503050406030204" pitchFamily="18" charset="0"/>
                                  </a:rPr>
                                  <m:t>𝛽</m:t>
                                </m:r>
                              </m:sup>
                            </m:sSup>
                            <m:r>
                              <a:rPr lang="zh-TW" altLang="en-US" sz="1600">
                                <a:latin typeface="Cambria Math" panose="02040503050406030204" pitchFamily="18" charset="0"/>
                              </a:rPr>
                              <m:t>⁢</m:t>
                            </m:r>
                            <m:sSub>
                              <m:sSubPr>
                                <m:ctrlPr>
                                  <a:rPr lang="zh-TW" altLang="en-US" sz="1600" i="1">
                                    <a:latin typeface="Cambria Math"/>
                                  </a:rPr>
                                </m:ctrlPr>
                              </m:sSubPr>
                              <m:e>
                                <m:r>
                                  <a:rPr lang="zh-TW" altLang="en-US" sz="1600">
                                    <a:latin typeface="Cambria Math" panose="02040503050406030204" pitchFamily="18" charset="0"/>
                                  </a:rPr>
                                  <m:t>𝛻</m:t>
                                </m:r>
                              </m:e>
                              <m:sub>
                                <m:r>
                                  <a:rPr lang="zh-TW" altLang="en-US" sz="1600" i="1">
                                    <a:latin typeface="Cambria Math" panose="02040503050406030204" pitchFamily="18" charset="0"/>
                                  </a:rPr>
                                  <m:t>𝛽</m:t>
                                </m:r>
                              </m:sub>
                            </m:sSub>
                            <m:sSup>
                              <m:sSupPr>
                                <m:ctrlPr>
                                  <a:rPr lang="zh-TW" altLang="en-US" sz="1600" i="1">
                                    <a:latin typeface="Cambria Math"/>
                                  </a:rPr>
                                </m:ctrlPr>
                              </m:sSupPr>
                              <m:e>
                                <m:r>
                                  <a:rPr lang="zh-TW" altLang="en-US" sz="1600" i="1">
                                    <a:latin typeface="Cambria Math" panose="02040503050406030204" pitchFamily="18" charset="0"/>
                                  </a:rPr>
                                  <m:t>𝑈</m:t>
                                </m:r>
                              </m:e>
                              <m:sup>
                                <m:r>
                                  <a:rPr lang="zh-TW" altLang="en-US" sz="1600" i="1">
                                    <a:latin typeface="Cambria Math" panose="02040503050406030204" pitchFamily="18" charset="0"/>
                                  </a:rPr>
                                  <m:t>𝛼</m:t>
                                </m:r>
                              </m:sup>
                            </m:sSup>
                          </m:e>
                        </m:d>
                      </m:oMath>
                    </m:oMathPara>
                  </a14:m>
                  <a:endParaRPr lang="zh-TW" altLang="en-US" sz="1600" dirty="0">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04345" y="3282899"/>
                  <a:ext cx="3279295" cy="378117"/>
                </a:xfrm>
                <a:prstGeom prst="rect">
                  <a:avLst/>
                </a:prstGeom>
                <a:blipFill rotWithShape="1">
                  <a:blip r:embed="rId4"/>
                  <a:stretch>
                    <a:fillRect b="-6452"/>
                  </a:stretch>
                </a:blipFill>
              </p:spPr>
              <p:txBody>
                <a:bodyPr/>
                <a:lstStyle/>
                <a:p>
                  <a:r>
                    <a:rPr lang="zh-TW" altLang="en-US">
                      <a:noFill/>
                    </a:rPr>
                    <a:t> </a:t>
                  </a:r>
                </a:p>
              </p:txBody>
            </p:sp>
          </mc:Fallback>
        </mc:AlternateContent>
        <p:sp>
          <p:nvSpPr>
            <p:cNvPr id="12" name="Rectangle 11"/>
            <p:cNvSpPr/>
            <p:nvPr/>
          </p:nvSpPr>
          <p:spPr>
            <a:xfrm>
              <a:off x="6211615" y="2606794"/>
              <a:ext cx="252248" cy="197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3" name="Rectangle 12"/>
            <p:cNvSpPr/>
            <p:nvPr/>
          </p:nvSpPr>
          <p:spPr>
            <a:xfrm>
              <a:off x="5570484" y="2534927"/>
              <a:ext cx="357351" cy="269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4" name="Rectangle 13"/>
            <p:cNvSpPr/>
            <p:nvPr/>
          </p:nvSpPr>
          <p:spPr>
            <a:xfrm>
              <a:off x="4818994" y="2534927"/>
              <a:ext cx="357351" cy="269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5" name="Rectangle 14"/>
            <p:cNvSpPr/>
            <p:nvPr/>
          </p:nvSpPr>
          <p:spPr>
            <a:xfrm>
              <a:off x="2186185" y="2014981"/>
              <a:ext cx="357351" cy="269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6" name="Rectangle 15"/>
            <p:cNvSpPr/>
            <p:nvPr/>
          </p:nvSpPr>
          <p:spPr>
            <a:xfrm>
              <a:off x="1345324" y="3337029"/>
              <a:ext cx="357351" cy="269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spTree>
    <p:extLst>
      <p:ext uri="{BB962C8B-B14F-4D97-AF65-F5344CB8AC3E}">
        <p14:creationId xmlns:p14="http://schemas.microsoft.com/office/powerpoint/2010/main" val="419422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How important is it?</a:t>
            </a:r>
            <a:endParaRPr lang="zh-TW" altLang="en-US" dirty="0"/>
          </a:p>
        </p:txBody>
      </p:sp>
      <mc:AlternateContent xmlns:mc="http://schemas.openxmlformats.org/markup-compatibility/2006" xmlns:a14="http://schemas.microsoft.com/office/drawing/2010/main">
        <mc:Choice Requires="a14">
          <p:sp>
            <p:nvSpPr>
              <p:cNvPr id="6" name="TextBox 5"/>
              <p:cNvSpPr txBox="1"/>
              <p:nvPr/>
            </p:nvSpPr>
            <p:spPr>
              <a:xfrm>
                <a:off x="2263904" y="1924738"/>
                <a:ext cx="3912481" cy="6769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m:rPr>
                              <m:sty m:val="p"/>
                            </m:rPr>
                            <a:rPr lang="zh-TW" altLang="en-US">
                              <a:latin typeface="Cambria Math"/>
                            </a:rPr>
                            <m:t>Heat</m:t>
                          </m:r>
                          <m:r>
                            <a:rPr lang="en-US" altLang="zh-TW" b="0" i="0" smtClean="0">
                              <a:latin typeface="Cambria Math"/>
                            </a:rPr>
                            <m:t> </m:t>
                          </m:r>
                          <m:r>
                            <a:rPr lang="zh-TW" altLang="en-US">
                              <a:latin typeface="Cambria Math"/>
                            </a:rPr>
                            <m:t>⁢</m:t>
                          </m:r>
                          <m:r>
                            <m:rPr>
                              <m:sty m:val="p"/>
                            </m:rPr>
                            <a:rPr lang="en-US" altLang="zh-TW" b="0" i="0" smtClean="0">
                              <a:latin typeface="Cambria Math"/>
                            </a:rPr>
                            <m:t>conduction</m:t>
                          </m:r>
                          <m:r>
                            <a:rPr lang="en-US" altLang="zh-TW" b="0" i="0" smtClean="0">
                              <a:latin typeface="Cambria Math"/>
                            </a:rPr>
                            <m:t> </m:t>
                          </m:r>
                          <m:r>
                            <m:rPr>
                              <m:sty m:val="p"/>
                            </m:rPr>
                            <a:rPr lang="zh-TW" altLang="en-US">
                              <a:latin typeface="Cambria Math"/>
                            </a:rPr>
                            <m:t>flux</m:t>
                          </m:r>
                        </m:num>
                        <m:den>
                          <m:r>
                            <m:rPr>
                              <m:sty m:val="p"/>
                            </m:rPr>
                            <a:rPr lang="zh-TW" altLang="en-US">
                              <a:latin typeface="Cambria Math"/>
                            </a:rPr>
                            <m:t>Advection</m:t>
                          </m:r>
                          <m:r>
                            <a:rPr lang="en-US" altLang="zh-TW" b="0" i="0" smtClean="0">
                              <a:latin typeface="Cambria Math"/>
                            </a:rPr>
                            <m:t> </m:t>
                          </m:r>
                          <m:r>
                            <a:rPr lang="zh-TW" altLang="en-US">
                              <a:latin typeface="Cambria Math"/>
                            </a:rPr>
                            <m:t>⁢</m:t>
                          </m:r>
                          <m:r>
                            <m:rPr>
                              <m:sty m:val="p"/>
                            </m:rPr>
                            <a:rPr lang="zh-TW" altLang="en-US">
                              <a:latin typeface="Cambria Math"/>
                            </a:rPr>
                            <m:t>energy</m:t>
                          </m:r>
                          <m:r>
                            <a:rPr lang="zh-TW" altLang="en-US">
                              <a:latin typeface="Cambria Math"/>
                            </a:rPr>
                            <m:t>⁢ </m:t>
                          </m:r>
                          <m:r>
                            <m:rPr>
                              <m:sty m:val="p"/>
                            </m:rPr>
                            <a:rPr lang="zh-TW" altLang="en-US">
                              <a:latin typeface="Cambria Math"/>
                            </a:rPr>
                            <m:t>flux</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𝑄</m:t>
                              </m:r>
                            </m:e>
                            <m:sub>
                              <m:r>
                                <a:rPr lang="zh-TW" altLang="en-US" i="1">
                                  <a:latin typeface="Cambria Math"/>
                                </a:rPr>
                                <m:t>𝑔</m:t>
                              </m:r>
                            </m:sub>
                          </m:sSub>
                        </m:num>
                        <m:den>
                          <m:r>
                            <a:rPr lang="zh-TW" altLang="en-US" i="1">
                              <a:latin typeface="Cambria Math"/>
                            </a:rPr>
                            <m:t>𝑉</m:t>
                          </m:r>
                          <m:r>
                            <a:rPr lang="zh-TW" altLang="en-US">
                              <a:latin typeface="Cambria Math"/>
                            </a:rPr>
                            <m:t>⁢</m:t>
                          </m:r>
                          <m:r>
                            <a:rPr lang="zh-TW" altLang="en-US" i="1">
                              <a:latin typeface="Cambria Math"/>
                            </a:rPr>
                            <m:t>𝜀</m:t>
                          </m:r>
                        </m:den>
                      </m:f>
                      <m:r>
                        <a:rPr lang="zh-TW" altLang="en-US">
                          <a:latin typeface="Cambria Math"/>
                        </a:rPr>
                        <m:t>≈</m:t>
                      </m:r>
                      <m:f>
                        <m:fPr>
                          <m:ctrlPr>
                            <a:rPr lang="zh-TW" altLang="en-US" i="1">
                              <a:latin typeface="Cambria Math"/>
                            </a:rPr>
                          </m:ctrlPr>
                        </m:fPr>
                        <m:num>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num>
                        <m:den>
                          <m:r>
                            <a:rPr lang="zh-TW" altLang="en-US" i="1">
                              <a:latin typeface="Cambria Math"/>
                            </a:rPr>
                            <m:t>𝑉</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a:latin typeface="Cambria Math"/>
                                </a:rPr>
                                <m:t>ℓ</m:t>
                              </m:r>
                            </m:e>
                            <m:sub>
                              <m:r>
                                <a:rPr lang="zh-TW" altLang="en-US" i="1">
                                  <a:latin typeface="Cambria Math"/>
                                </a:rPr>
                                <m:t>𝑐</m:t>
                              </m:r>
                            </m:sub>
                          </m:sSub>
                        </m:num>
                        <m:den>
                          <m:r>
                            <a:rPr lang="zh-TW" altLang="en-US" i="1">
                              <a:latin typeface="Cambria Math"/>
                            </a:rPr>
                            <m:t>𝑅</m:t>
                          </m:r>
                        </m:den>
                      </m:f>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63904" y="1924738"/>
                <a:ext cx="3912481" cy="676980"/>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5104" y="2730729"/>
                <a:ext cx="7385612" cy="391902"/>
              </a:xfrm>
              <a:prstGeom prst="rect">
                <a:avLst/>
              </a:prstGeom>
              <a:noFill/>
            </p:spPr>
            <p:txBody>
              <a:bodyPr wrap="none" rtlCol="0">
                <a:spAutoFit/>
              </a:bodyPr>
              <a:lstStyle/>
              <a:p>
                <a14:m>
                  <m:oMath xmlns:m="http://schemas.openxmlformats.org/officeDocument/2006/math">
                    <m:r>
                      <a:rPr lang="zh-TW" altLang="en-US" i="1" smtClean="0">
                        <a:latin typeface="Cambria Math"/>
                      </a:rPr>
                      <m:t>𝑅</m:t>
                    </m:r>
                    <m:r>
                      <a:rPr lang="en-US" altLang="zh-TW" b="0" i="0" smtClean="0">
                        <a:latin typeface="Cambria Math"/>
                      </a:rPr>
                      <m:t> </m:t>
                    </m:r>
                  </m:oMath>
                </a14:m>
                <a:r>
                  <a:rPr lang="en-US" altLang="zh-TW" dirty="0" smtClean="0"/>
                  <a:t>is the typical length scale of  system. For accreting BH, it is </a:t>
                </a:r>
                <a14:m>
                  <m:oMath xmlns:m="http://schemas.openxmlformats.org/officeDocument/2006/math">
                    <m:r>
                      <a:rPr lang="en-US" altLang="zh-TW" b="0" i="0" smtClean="0">
                        <a:latin typeface="Cambria Math"/>
                      </a:rPr>
                      <m:t>~</m:t>
                    </m:r>
                    <m:d>
                      <m:dPr>
                        <m:ctrlPr>
                          <a:rPr lang="zh-TW" altLang="en-US" i="1">
                            <a:latin typeface="Cambria Math"/>
                          </a:rPr>
                        </m:ctrlPr>
                      </m:dPr>
                      <m:e>
                        <m:r>
                          <a:rPr lang="zh-TW" altLang="en-US">
                            <a:latin typeface="Cambria Math"/>
                          </a:rPr>
                          <m:t>10−100</m:t>
                        </m:r>
                      </m:e>
                    </m:d>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oMath>
                </a14:m>
                <a:r>
                  <a:rPr lang="en-US" altLang="zh-TW" dirty="0" smtClean="0"/>
                  <a:t>.</a:t>
                </a:r>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35104" y="2730729"/>
                <a:ext cx="7385612" cy="391902"/>
              </a:xfrm>
              <a:prstGeom prst="rect">
                <a:avLst/>
              </a:prstGeom>
              <a:blipFill rotWithShape="1">
                <a:blip r:embed="rId3"/>
                <a:stretch>
                  <a:fillRect t="-6250" b="-203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5104" y="1142211"/>
                <a:ext cx="8273467" cy="681212"/>
              </a:xfrm>
              <a:prstGeom prst="rect">
                <a:avLst/>
              </a:prstGeom>
              <a:noFill/>
            </p:spPr>
            <p:txBody>
              <a:bodyPr wrap="square" rtlCol="0">
                <a:spAutoFit/>
              </a:bodyPr>
              <a:lstStyle/>
              <a:p>
                <a:r>
                  <a:rPr lang="en-US" altLang="zh-TW" dirty="0" smtClean="0"/>
                  <a:t>Let’s now estimate the importance of heat flux relative to energy flux by advection from neighboring fluid elements. (Advection is from the </a:t>
                </a:r>
                <a14:m>
                  <m:oMath xmlns:m="http://schemas.openxmlformats.org/officeDocument/2006/math">
                    <m:groupChr>
                      <m:groupChrPr>
                        <m:chr m:val="⇀"/>
                        <m:pos m:val="top"/>
                        <m:vertJc m:val="bot"/>
                        <m:ctrlPr>
                          <a:rPr lang="zh-TW" altLang="en-US" i="1">
                            <a:latin typeface="Cambria Math"/>
                          </a:rPr>
                        </m:ctrlPr>
                      </m:groupChrPr>
                      <m:e>
                        <m:r>
                          <a:rPr lang="zh-TW" altLang="en-US" i="1">
                            <a:latin typeface="Cambria Math"/>
                          </a:rPr>
                          <m:t>𝑣</m:t>
                        </m:r>
                      </m:e>
                    </m:groupChr>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oMath>
                </a14:m>
                <a:r>
                  <a:rPr lang="zh-TW" altLang="en-US" dirty="0" smtClean="0"/>
                  <a:t> </a:t>
                </a:r>
                <a:r>
                  <a:rPr lang="en-US" altLang="zh-TW" dirty="0" smtClean="0"/>
                  <a:t>term)</a:t>
                </a:r>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35104" y="1142211"/>
                <a:ext cx="8273467" cy="681212"/>
              </a:xfrm>
              <a:prstGeom prst="rect">
                <a:avLst/>
              </a:prstGeom>
              <a:blipFill rotWithShape="1">
                <a:blip r:embed="rId4"/>
                <a:stretch>
                  <a:fillRect l="-589" t="-4464" b="-13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47650" y="3416529"/>
                <a:ext cx="8677275" cy="3236142"/>
              </a:xfrm>
              <a:prstGeom prst="rect">
                <a:avLst/>
              </a:prstGeom>
              <a:noFill/>
            </p:spPr>
            <p:txBody>
              <a:bodyPr wrap="square" rtlCol="0">
                <a:spAutoFit/>
              </a:bodyPr>
              <a:lstStyle/>
              <a:p>
                <a:r>
                  <a:rPr lang="en-US" altLang="zh-TW" dirty="0" smtClean="0"/>
                  <a:t>Case1: Main Sequence stars:</a:t>
                </a:r>
              </a:p>
              <a:p>
                <a:r>
                  <a:rPr lang="en-US" altLang="zh-TW" dirty="0"/>
                  <a:t>	</a:t>
                </a:r>
                <a:r>
                  <a:rPr lang="en-US" altLang="zh-TW" dirty="0" smtClean="0"/>
                  <a:t>Since MS stars are in approximately in hydrostatic equilibrium, the velocity of 	fluid elements V will be much smaller than  </a:t>
                </a:r>
                <a14:m>
                  <m:oMath xmlns:m="http://schemas.openxmlformats.org/officeDocument/2006/math">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oMath>
                </a14:m>
                <a:r>
                  <a:rPr lang="en-US" altLang="zh-TW" dirty="0" smtClean="0"/>
                  <a:t> the thermal velocity.</a:t>
                </a:r>
              </a:p>
              <a:p>
                <a:r>
                  <a:rPr lang="en-US" altLang="zh-TW" dirty="0"/>
                  <a:t>	</a:t>
                </a:r>
                <a:r>
                  <a:rPr lang="en-US" altLang="zh-TW" dirty="0" smtClean="0"/>
                  <a:t>Thus, in MS stars, heat conduction is more important.</a:t>
                </a:r>
              </a:p>
              <a:p>
                <a:endParaRPr lang="en-US" altLang="zh-TW" dirty="0" smtClean="0"/>
              </a:p>
              <a:p>
                <a:r>
                  <a:rPr lang="en-US" altLang="zh-TW" dirty="0" smtClean="0"/>
                  <a:t>Case2: Accreting BHs:</a:t>
                </a:r>
              </a:p>
              <a:p>
                <a:r>
                  <a:rPr lang="en-US" altLang="zh-TW" dirty="0"/>
                  <a:t>	</a:t>
                </a:r>
                <a:r>
                  <a:rPr lang="en-US" altLang="zh-TW" dirty="0" smtClean="0"/>
                  <a:t>In such cases, V, the </a:t>
                </a:r>
                <a:r>
                  <a:rPr lang="en-US" altLang="zh-TW" dirty="0" err="1" smtClean="0"/>
                  <a:t>infall</a:t>
                </a:r>
                <a:r>
                  <a:rPr lang="en-US" altLang="zh-TW" dirty="0" smtClean="0"/>
                  <a:t> velocity, can reach the sound speed </a:t>
                </a:r>
                <a14:m>
                  <m:oMath xmlns:m="http://schemas.openxmlformats.org/officeDocument/2006/math">
                    <m:d>
                      <m:dPr>
                        <m:ctrlPr>
                          <a:rPr lang="en-US" altLang="zh-TW" b="0" i="1" smtClean="0">
                            <a:latin typeface="Cambria Math"/>
                          </a:rPr>
                        </m:ctrlPr>
                      </m:dPr>
                      <m:e>
                        <m:sSub>
                          <m:sSubPr>
                            <m:ctrlPr>
                              <a:rPr lang="zh-TW" altLang="en-US" i="1">
                                <a:latin typeface="Cambria Math"/>
                              </a:rPr>
                            </m:ctrlPr>
                          </m:sSubPr>
                          <m:e>
                            <m:r>
                              <a:rPr lang="zh-TW" altLang="en-US" i="1">
                                <a:latin typeface="Cambria Math"/>
                              </a:rPr>
                              <m:t>𝑐</m:t>
                            </m:r>
                          </m:e>
                          <m:sub>
                            <m:r>
                              <a:rPr lang="zh-TW" altLang="en-US" i="1">
                                <a:latin typeface="Cambria Math"/>
                              </a:rPr>
                              <m:t>𝑠</m:t>
                            </m:r>
                          </m:sub>
                        </m:sSub>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i="1">
                                    <a:latin typeface="Cambria Math"/>
                                  </a:rPr>
                                  <m:t>𝑝</m:t>
                                </m:r>
                              </m:num>
                              <m:den>
                                <m:r>
                                  <a:rPr lang="zh-TW" altLang="en-US" i="1">
                                    <a:latin typeface="Cambria Math"/>
                                  </a:rPr>
                                  <m:t>𝜌</m:t>
                                </m:r>
                              </m:den>
                            </m:f>
                          </m:e>
                        </m:rad>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a:rPr>
                                  <m:t>kT</m:t>
                                </m:r>
                              </m:num>
                              <m:den>
                                <m:sSub>
                                  <m:sSubPr>
                                    <m:ctrlPr>
                                      <a:rPr lang="zh-TW" altLang="en-US" i="1">
                                        <a:latin typeface="Cambria Math"/>
                                      </a:rPr>
                                    </m:ctrlPr>
                                  </m:sSubPr>
                                  <m:e>
                                    <m:r>
                                      <a:rPr lang="zh-TW" altLang="en-US" i="1">
                                        <a:latin typeface="Cambria Math"/>
                                      </a:rPr>
                                      <m:t>𝑚</m:t>
                                    </m:r>
                                  </m:e>
                                  <m:sub>
                                    <m:r>
                                      <a:rPr lang="zh-TW" altLang="en-US" i="1">
                                        <a:latin typeface="Cambria Math"/>
                                      </a:rPr>
                                      <m:t>𝑝</m:t>
                                    </m:r>
                                  </m:sub>
                                </m:sSub>
                              </m:den>
                            </m:f>
                          </m:e>
                        </m:rad>
                      </m:e>
                    </m:d>
                  </m:oMath>
                </a14:m>
                <a:r>
                  <a:rPr lang="en-US" altLang="zh-TW" dirty="0" smtClean="0"/>
                  <a:t>.</a:t>
                </a:r>
              </a:p>
              <a:p>
                <a:r>
                  <a:rPr lang="en-US" altLang="zh-TW" dirty="0"/>
                  <a:t>	</a:t>
                </a:r>
                <a:r>
                  <a:rPr lang="zh-TW" altLang="en-US" dirty="0" smtClean="0"/>
                  <a:t> </a:t>
                </a:r>
                <a14:m>
                  <m:oMath xmlns:m="http://schemas.openxmlformats.org/officeDocument/2006/math">
                    <m:f>
                      <m:fPr>
                        <m:ctrlPr>
                          <a:rPr lang="zh-TW" altLang="en-US" i="1">
                            <a:latin typeface="Cambria Math"/>
                          </a:rPr>
                        </m:ctrlPr>
                      </m:fPr>
                      <m:num>
                        <m:sSub>
                          <m:sSubPr>
                            <m:ctrlPr>
                              <a:rPr lang="zh-TW" altLang="en-US" i="1">
                                <a:latin typeface="Cambria Math"/>
                              </a:rPr>
                            </m:ctrlPr>
                          </m:sSubPr>
                          <m:e>
                            <m:r>
                              <a:rPr lang="zh-TW" altLang="en-US" i="1">
                                <a:latin typeface="Cambria Math"/>
                              </a:rPr>
                              <m:t>𝑄</m:t>
                            </m:r>
                          </m:e>
                          <m:sub>
                            <m:r>
                              <a:rPr lang="zh-TW" altLang="en-US" i="1">
                                <a:latin typeface="Cambria Math"/>
                              </a:rPr>
                              <m:t>𝑔</m:t>
                            </m:r>
                          </m:sub>
                        </m:sSub>
                      </m:num>
                      <m:den>
                        <m:r>
                          <a:rPr lang="zh-TW" altLang="en-US" i="1">
                            <a:latin typeface="Cambria Math"/>
                          </a:rPr>
                          <m:t>𝑉</m:t>
                        </m:r>
                        <m:r>
                          <a:rPr lang="zh-TW" altLang="en-US">
                            <a:latin typeface="Cambria Math"/>
                          </a:rPr>
                          <m:t>⁢</m:t>
                        </m:r>
                        <m:r>
                          <a:rPr lang="zh-TW" altLang="en-US" i="1">
                            <a:latin typeface="Cambria Math"/>
                          </a:rPr>
                          <m:t>𝜀</m:t>
                        </m:r>
                      </m:den>
                    </m:f>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𝑚</m:t>
                                </m:r>
                              </m:e>
                              <m:sub>
                                <m:r>
                                  <a:rPr lang="zh-TW" altLang="en-US" i="1">
                                    <a:latin typeface="Cambria Math"/>
                                  </a:rPr>
                                  <m:t>𝑝</m:t>
                                </m:r>
                              </m:sub>
                            </m:sSub>
                          </m:num>
                          <m:den>
                            <m:sSub>
                              <m:sSubPr>
                                <m:ctrlPr>
                                  <a:rPr lang="zh-TW" altLang="en-US" i="1">
                                    <a:latin typeface="Cambria Math"/>
                                  </a:rPr>
                                </m:ctrlPr>
                              </m:sSubPr>
                              <m:e>
                                <m:r>
                                  <a:rPr lang="zh-TW" altLang="en-US" i="1">
                                    <a:latin typeface="Cambria Math"/>
                                  </a:rPr>
                                  <m:t>𝑚</m:t>
                                </m:r>
                              </m:e>
                              <m:sub>
                                <m:r>
                                  <a:rPr lang="zh-TW" altLang="en-US" i="1">
                                    <a:latin typeface="Cambria Math"/>
                                  </a:rPr>
                                  <m:t>𝑒</m:t>
                                </m:r>
                              </m:sub>
                            </m:sSub>
                          </m:den>
                        </m:f>
                      </m:e>
                    </m:rad>
                    <m:r>
                      <a:rPr lang="zh-TW" altLang="en-US">
                        <a:latin typeface="Cambria Math"/>
                      </a:rPr>
                      <m:t>⁢</m:t>
                    </m:r>
                    <m:f>
                      <m:fPr>
                        <m:ctrlPr>
                          <a:rPr lang="zh-TW" altLang="en-US" i="1">
                            <a:latin typeface="Cambria Math"/>
                          </a:rPr>
                        </m:ctrlPr>
                      </m:fPr>
                      <m:num>
                        <m:sSup>
                          <m:sSupPr>
                            <m:ctrlPr>
                              <a:rPr lang="zh-TW" altLang="en-US" i="1">
                                <a:latin typeface="Cambria Math"/>
                              </a:rPr>
                            </m:ctrlPr>
                          </m:sSupPr>
                          <m:e>
                            <m:d>
                              <m:dPr>
                                <m:ctrlPr>
                                  <a:rPr lang="zh-TW" altLang="en-US" i="1">
                                    <a:latin typeface="Cambria Math"/>
                                  </a:rPr>
                                </m:ctrlPr>
                              </m:dPr>
                              <m:e>
                                <m:r>
                                  <m:rPr>
                                    <m:sty m:val="p"/>
                                  </m:rPr>
                                  <a:rPr lang="zh-TW" altLang="en-US">
                                    <a:latin typeface="Cambria Math"/>
                                  </a:rPr>
                                  <m:t>kT</m:t>
                                </m:r>
                              </m:e>
                            </m:d>
                          </m:e>
                          <m:sup>
                            <m:r>
                              <a:rPr lang="zh-TW" altLang="en-US">
                                <a:latin typeface="Cambria Math"/>
                              </a:rPr>
                              <m:t>2</m:t>
                            </m:r>
                          </m:sup>
                        </m:sSup>
                      </m:num>
                      <m:den>
                        <m:r>
                          <a:rPr lang="zh-TW" altLang="en-US" i="1">
                            <a:latin typeface="Cambria Math"/>
                          </a:rPr>
                          <m:t>𝜋</m:t>
                        </m:r>
                        <m:r>
                          <a:rPr lang="zh-TW" altLang="en-US">
                            <a:latin typeface="Cambria Math"/>
                          </a:rPr>
                          <m:t>⁢</m:t>
                        </m:r>
                        <m:sSup>
                          <m:sSupPr>
                            <m:ctrlPr>
                              <a:rPr lang="zh-TW" altLang="en-US" i="1">
                                <a:latin typeface="Cambria Math"/>
                              </a:rPr>
                            </m:ctrlPr>
                          </m:sSupPr>
                          <m:e>
                            <m:r>
                              <a:rPr lang="zh-TW" altLang="en-US" i="1">
                                <a:latin typeface="Cambria Math"/>
                              </a:rPr>
                              <m:t>𝑒</m:t>
                            </m:r>
                          </m:e>
                          <m:sup>
                            <m:r>
                              <a:rPr lang="zh-TW" altLang="en-US">
                                <a:latin typeface="Cambria Math"/>
                              </a:rPr>
                              <m:t>4</m:t>
                            </m:r>
                          </m:sup>
                        </m:sSup>
                        <m:r>
                          <a:rPr lang="zh-TW" altLang="en-US">
                            <a:latin typeface="Cambria Math"/>
                          </a:rPr>
                          <m:t>⁢</m:t>
                        </m:r>
                        <m:sSub>
                          <m:sSubPr>
                            <m:ctrlPr>
                              <a:rPr lang="zh-TW" altLang="en-US" i="1">
                                <a:latin typeface="Cambria Math"/>
                              </a:rPr>
                            </m:ctrlPr>
                          </m:sSubPr>
                          <m:e>
                            <m:r>
                              <a:rPr lang="zh-TW" altLang="en-US" i="1">
                                <a:latin typeface="Cambria Math"/>
                              </a:rPr>
                              <m:t>𝑛</m:t>
                            </m:r>
                          </m:e>
                          <m:sub>
                            <m:r>
                              <a:rPr lang="zh-TW" altLang="en-US" i="1">
                                <a:latin typeface="Cambria Math"/>
                              </a:rPr>
                              <m:t>𝑒</m:t>
                            </m:r>
                          </m:sub>
                        </m:sSub>
                        <m:r>
                          <a:rPr lang="zh-TW" altLang="en-US">
                            <a:latin typeface="Cambria Math"/>
                          </a:rPr>
                          <m:t>⁢</m:t>
                        </m:r>
                        <m:r>
                          <a:rPr lang="zh-TW" altLang="en-US" i="1">
                            <a:latin typeface="Cambria Math"/>
                          </a:rPr>
                          <m:t>𝑅</m:t>
                        </m:r>
                      </m:den>
                    </m:f>
                    <m:r>
                      <a:rPr lang="zh-TW" altLang="en-US">
                        <a:latin typeface="Cambria Math"/>
                      </a:rPr>
                      <m:t>=1.</m:t>
                    </m:r>
                    <m:r>
                      <a:rPr lang="en-US" altLang="zh-TW" b="0" i="1" smtClean="0">
                        <a:latin typeface="Cambria Math"/>
                      </a:rPr>
                      <m:t>0</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𝑛</m:t>
                                    </m:r>
                                  </m:e>
                                  <m:sub>
                                    <m:r>
                                      <a:rPr lang="zh-TW" altLang="en-US" i="1">
                                        <a:latin typeface="Cambria Math"/>
                                      </a:rPr>
                                      <m:t>𝑒</m:t>
                                    </m:r>
                                  </m:sub>
                                </m:sSub>
                              </m:num>
                              <m:den>
                                <m:r>
                                  <a:rPr lang="zh-TW" altLang="en-US">
                                    <a:latin typeface="Cambria Math"/>
                                  </a:rPr>
                                  <m:t>5.3×</m:t>
                                </m:r>
                                <m:sSup>
                                  <m:sSupPr>
                                    <m:ctrlPr>
                                      <a:rPr lang="zh-TW" altLang="en-US" i="1">
                                        <a:latin typeface="Cambria Math"/>
                                      </a:rPr>
                                    </m:ctrlPr>
                                  </m:sSupPr>
                                  <m:e>
                                    <m:r>
                                      <a:rPr lang="zh-TW" altLang="en-US">
                                        <a:latin typeface="Cambria Math"/>
                                      </a:rPr>
                                      <m:t>10</m:t>
                                    </m:r>
                                  </m:e>
                                  <m:sup>
                                    <m:r>
                                      <a:rPr lang="zh-TW" altLang="en-US">
                                        <a:latin typeface="Cambria Math"/>
                                      </a:rPr>
                                      <m:t>18</m:t>
                                    </m:r>
                                  </m:sup>
                                </m:sSup>
                                <m:r>
                                  <a:rPr lang="zh-TW" altLang="en-US">
                                    <a:latin typeface="Cambria Math"/>
                                  </a:rPr>
                                  <m:t>⁢</m:t>
                                </m:r>
                                <m:sSup>
                                  <m:sSupPr>
                                    <m:ctrlPr>
                                      <a:rPr lang="zh-TW" altLang="en-US" i="1">
                                        <a:latin typeface="Cambria Math"/>
                                      </a:rPr>
                                    </m:ctrlPr>
                                  </m:sSupPr>
                                  <m:e>
                                    <m:r>
                                      <m:rPr>
                                        <m:sty m:val="p"/>
                                      </m:rPr>
                                      <a:rPr lang="zh-TW" altLang="en-US">
                                        <a:latin typeface="Cambria Math"/>
                                      </a:rPr>
                                      <m:t>cm</m:t>
                                    </m:r>
                                  </m:e>
                                  <m:sup>
                                    <m:r>
                                      <a:rPr lang="zh-TW" altLang="en-US">
                                        <a:latin typeface="Cambria Math"/>
                                      </a:rPr>
                                      <m:t>−3</m:t>
                                    </m:r>
                                  </m:sup>
                                </m:sSup>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𝑀</m:t>
                                </m:r>
                              </m:num>
                              <m:den>
                                <m:r>
                                  <a:rPr lang="zh-TW" altLang="en-US">
                                    <a:latin typeface="Cambria Math"/>
                                  </a:rPr>
                                  <m:t>10⁢</m:t>
                                </m:r>
                                <m:sSub>
                                  <m:sSubPr>
                                    <m:ctrlPr>
                                      <a:rPr lang="zh-TW" altLang="en-US" i="1">
                                        <a:latin typeface="Cambria Math"/>
                                      </a:rPr>
                                    </m:ctrlPr>
                                  </m:sSubPr>
                                  <m:e>
                                    <m:r>
                                      <a:rPr lang="zh-TW" altLang="en-US" i="1">
                                        <a:latin typeface="Cambria Math"/>
                                      </a:rPr>
                                      <m:t>𝑀</m:t>
                                    </m:r>
                                  </m:e>
                                  <m:sub>
                                    <m:r>
                                      <a:rPr lang="zh-TW" altLang="en-US">
                                        <a:latin typeface="Cambria Math"/>
                                      </a:rPr>
                                      <m:t>⊙</m:t>
                                    </m:r>
                                  </m:sub>
                                </m:sSub>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𝑅</m:t>
                                </m:r>
                              </m:num>
                              <m:den>
                                <m:r>
                                  <a:rPr lang="zh-TW" altLang="en-US">
                                    <a:latin typeface="Cambria Math"/>
                                  </a:rPr>
                                  <m:t>10⁢</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𝑇</m:t>
                                </m:r>
                              </m:num>
                              <m:den>
                                <m:r>
                                  <a:rPr lang="zh-TW" altLang="en-US">
                                    <a:latin typeface="Cambria Math"/>
                                  </a:rPr>
                                  <m:t>4.×</m:t>
                                </m:r>
                                <m:sSup>
                                  <m:sSupPr>
                                    <m:ctrlPr>
                                      <a:rPr lang="zh-TW" altLang="en-US" i="1">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r>
                                  <a:rPr lang="zh-TW" altLang="en-US" i="1">
                                    <a:latin typeface="Cambria Math"/>
                                  </a:rPr>
                                  <m:t>𝐾</m:t>
                                </m:r>
                              </m:den>
                            </m:f>
                          </m:e>
                        </m:d>
                      </m:e>
                      <m:sup>
                        <m:r>
                          <a:rPr lang="zh-TW" altLang="en-US">
                            <a:latin typeface="Cambria Math"/>
                          </a:rPr>
                          <m:t>2</m:t>
                        </m:r>
                      </m:sup>
                    </m:sSup>
                  </m:oMath>
                </a14:m>
                <a:endParaRPr lang="zh-TW" altLang="en-US" dirty="0"/>
              </a:p>
              <a:p>
                <a:endParaRPr lang="en-US" altLang="zh-TW" dirty="0"/>
              </a:p>
            </p:txBody>
          </p:sp>
        </mc:Choice>
        <mc:Fallback xmlns="">
          <p:sp>
            <p:nvSpPr>
              <p:cNvPr id="11" name="TextBox 10"/>
              <p:cNvSpPr txBox="1">
                <a:spLocks noRot="1" noChangeAspect="1" noMove="1" noResize="1" noEditPoints="1" noAdjustHandles="1" noChangeArrowheads="1" noChangeShapeType="1" noTextEdit="1"/>
              </p:cNvSpPr>
              <p:nvPr/>
            </p:nvSpPr>
            <p:spPr>
              <a:xfrm>
                <a:off x="247650" y="3416529"/>
                <a:ext cx="8677275" cy="3236142"/>
              </a:xfrm>
              <a:prstGeom prst="rect">
                <a:avLst/>
              </a:prstGeom>
              <a:blipFill rotWithShape="1">
                <a:blip r:embed="rId5"/>
                <a:stretch>
                  <a:fillRect l="-632" t="-942" r="-562"/>
                </a:stretch>
              </a:blipFill>
            </p:spPr>
            <p:txBody>
              <a:bodyPr/>
              <a:lstStyle/>
              <a:p>
                <a:r>
                  <a:rPr lang="zh-TW" altLang="en-US">
                    <a:noFill/>
                  </a:rPr>
                  <a:t> </a:t>
                </a:r>
              </a:p>
            </p:txBody>
          </p:sp>
        </mc:Fallback>
      </mc:AlternateContent>
      <p:sp>
        <p:nvSpPr>
          <p:cNvPr id="4" name="Rectangle 3"/>
          <p:cNvSpPr/>
          <p:nvPr/>
        </p:nvSpPr>
        <p:spPr>
          <a:xfrm>
            <a:off x="5362575" y="1924738"/>
            <a:ext cx="390525" cy="676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5" name="TextBox 4"/>
          <p:cNvSpPr txBox="1"/>
          <p:nvPr/>
        </p:nvSpPr>
        <p:spPr>
          <a:xfrm>
            <a:off x="5710237" y="2426577"/>
            <a:ext cx="1612942" cy="369332"/>
          </a:xfrm>
          <a:prstGeom prst="rect">
            <a:avLst/>
          </a:prstGeom>
          <a:noFill/>
        </p:spPr>
        <p:txBody>
          <a:bodyPr wrap="none" rtlCol="0">
            <a:spAutoFit/>
          </a:bodyPr>
          <a:lstStyle/>
          <a:p>
            <a:r>
              <a:rPr lang="en-US" altLang="zh-TW" dirty="0" smtClean="0">
                <a:solidFill>
                  <a:srgbClr val="FF0000"/>
                </a:solidFill>
                <a:latin typeface="Cambria Math" pitchFamily="18" charset="0"/>
                <a:ea typeface="Cambria Math" pitchFamily="18" charset="0"/>
              </a:rPr>
              <a:t>Becomes close</a:t>
            </a:r>
            <a:endParaRPr lang="zh-TW" altLang="en-US"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32912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500"/>
                                        <p:tgtEl>
                                          <p:spTgt spid="1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42258" y="1991384"/>
                <a:ext cx="8142324" cy="8198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𝑄</m:t>
                              </m:r>
                            </m:e>
                            <m:sub>
                              <m:r>
                                <a:rPr lang="zh-TW" altLang="en-US" sz="1600" i="1">
                                  <a:latin typeface="Cambria Math"/>
                                </a:rPr>
                                <m:t>𝑔</m:t>
                              </m:r>
                            </m:sub>
                          </m:sSub>
                        </m:num>
                        <m:den>
                          <m:r>
                            <a:rPr lang="zh-TW" altLang="en-US" sz="1600" i="1">
                              <a:latin typeface="Cambria Math"/>
                            </a:rPr>
                            <m:t>𝑉</m:t>
                          </m:r>
                          <m:r>
                            <a:rPr lang="zh-TW" altLang="en-US" sz="1600">
                              <a:latin typeface="Cambria Math"/>
                            </a:rPr>
                            <m:t>⁢</m:t>
                          </m:r>
                          <m:r>
                            <a:rPr lang="zh-TW" altLang="en-US" sz="1600" i="1">
                              <a:latin typeface="Cambria Math"/>
                            </a:rPr>
                            <m:t>𝜀</m:t>
                          </m:r>
                        </m:den>
                      </m:f>
                      <m:r>
                        <a:rPr lang="zh-TW" altLang="en-US" sz="1600">
                          <a:latin typeface="Cambria Math"/>
                        </a:rPr>
                        <m:t>≈</m:t>
                      </m:r>
                      <m:rad>
                        <m:radPr>
                          <m:degHide m:val="on"/>
                          <m:ctrlPr>
                            <a:rPr lang="zh-TW" altLang="en-US" sz="1600" i="1">
                              <a:latin typeface="Cambria Math"/>
                            </a:rPr>
                          </m:ctrlPr>
                        </m:radPr>
                        <m:deg/>
                        <m:e>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𝑚</m:t>
                                  </m:r>
                                </m:e>
                                <m:sub>
                                  <m:r>
                                    <a:rPr lang="zh-TW" altLang="en-US" sz="1600" i="1">
                                      <a:latin typeface="Cambria Math"/>
                                    </a:rPr>
                                    <m:t>𝑝</m:t>
                                  </m:r>
                                </m:sub>
                              </m:sSub>
                            </m:num>
                            <m:den>
                              <m:sSub>
                                <m:sSubPr>
                                  <m:ctrlPr>
                                    <a:rPr lang="zh-TW" altLang="en-US" sz="1600" i="1">
                                      <a:latin typeface="Cambria Math"/>
                                    </a:rPr>
                                  </m:ctrlPr>
                                </m:sSubPr>
                                <m:e>
                                  <m:r>
                                    <a:rPr lang="zh-TW" altLang="en-US" sz="1600" i="1">
                                      <a:latin typeface="Cambria Math"/>
                                    </a:rPr>
                                    <m:t>𝑚</m:t>
                                  </m:r>
                                </m:e>
                                <m:sub>
                                  <m:r>
                                    <a:rPr lang="zh-TW" altLang="en-US" sz="1600" i="1">
                                      <a:latin typeface="Cambria Math"/>
                                    </a:rPr>
                                    <m:t>𝑒</m:t>
                                  </m:r>
                                </m:sub>
                              </m:sSub>
                            </m:den>
                          </m:f>
                        </m:e>
                      </m:rad>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d>
                                <m:dPr>
                                  <m:ctrlPr>
                                    <a:rPr lang="zh-TW" altLang="en-US" sz="1600" i="1">
                                      <a:latin typeface="Cambria Math"/>
                                    </a:rPr>
                                  </m:ctrlPr>
                                </m:dPr>
                                <m:e>
                                  <m:r>
                                    <m:rPr>
                                      <m:sty m:val="p"/>
                                    </m:rPr>
                                    <a:rPr lang="zh-TW" altLang="en-US" sz="1600">
                                      <a:latin typeface="Cambria Math"/>
                                    </a:rPr>
                                    <m:t>kT</m:t>
                                  </m:r>
                                </m:e>
                              </m:d>
                            </m:e>
                            <m:sup>
                              <m:r>
                                <a:rPr lang="zh-TW" altLang="en-US" sz="1600">
                                  <a:latin typeface="Cambria Math"/>
                                </a:rPr>
                                <m:t>2</m:t>
                              </m:r>
                            </m:sup>
                          </m:sSup>
                        </m:num>
                        <m:den>
                          <m:r>
                            <a:rPr lang="zh-TW" altLang="en-US" sz="1600" i="1">
                              <a:latin typeface="Cambria Math"/>
                            </a:rPr>
                            <m:t>𝜋</m:t>
                          </m:r>
                          <m:r>
                            <a:rPr lang="zh-TW" altLang="en-US" sz="1600">
                              <a:latin typeface="Cambria Math"/>
                            </a:rPr>
                            <m:t>⁢</m:t>
                          </m:r>
                          <m:sSup>
                            <m:sSupPr>
                              <m:ctrlPr>
                                <a:rPr lang="zh-TW" altLang="en-US" sz="1600" i="1">
                                  <a:latin typeface="Cambria Math"/>
                                </a:rPr>
                              </m:ctrlPr>
                            </m:sSupPr>
                            <m:e>
                              <m:r>
                                <a:rPr lang="zh-TW" altLang="en-US" sz="1600" i="1">
                                  <a:latin typeface="Cambria Math"/>
                                </a:rPr>
                                <m:t>𝑒</m:t>
                              </m:r>
                            </m:e>
                            <m:sup>
                              <m:r>
                                <a:rPr lang="zh-TW" altLang="en-US" sz="1600">
                                  <a:latin typeface="Cambria Math"/>
                                </a:rPr>
                                <m:t>4</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𝑛</m:t>
                              </m:r>
                            </m:e>
                            <m:sub>
                              <m:r>
                                <a:rPr lang="zh-TW" altLang="en-US" sz="1600" i="1">
                                  <a:latin typeface="Cambria Math"/>
                                </a:rPr>
                                <m:t>𝑒</m:t>
                              </m:r>
                            </m:sub>
                          </m:sSub>
                          <m:r>
                            <a:rPr lang="zh-TW" altLang="en-US" sz="1600">
                              <a:latin typeface="Cambria Math"/>
                            </a:rPr>
                            <m:t>⁢</m:t>
                          </m:r>
                          <m:r>
                            <a:rPr lang="zh-TW" altLang="en-US" sz="1600" i="1">
                              <a:latin typeface="Cambria Math"/>
                            </a:rPr>
                            <m:t>𝑅</m:t>
                          </m:r>
                        </m:den>
                      </m:f>
                      <m:r>
                        <a:rPr lang="zh-TW" altLang="en-US" sz="1600">
                          <a:latin typeface="Cambria Math"/>
                        </a:rPr>
                        <m:t>=1.</m:t>
                      </m:r>
                      <m:r>
                        <a:rPr lang="en-US" altLang="zh-TW" sz="1600" i="1">
                          <a:latin typeface="Cambria Math"/>
                        </a:rPr>
                        <m:t>0</m:t>
                      </m:r>
                      <m:sSup>
                        <m:sSupPr>
                          <m:ctrlPr>
                            <a:rPr lang="zh-TW" altLang="en-US" sz="1600" i="1">
                              <a:latin typeface="Cambria Math"/>
                            </a:rPr>
                          </m:ctrlPr>
                        </m:sSupPr>
                        <m:e>
                          <m:d>
                            <m:dPr>
                              <m:ctrlPr>
                                <a:rPr lang="zh-TW" altLang="en-US" sz="1600" i="1">
                                  <a:latin typeface="Cambria Math"/>
                                </a:rPr>
                              </m:ctrlPr>
                            </m:dPr>
                            <m:e>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𝑛</m:t>
                                      </m:r>
                                    </m:e>
                                    <m:sub>
                                      <m:r>
                                        <a:rPr lang="zh-TW" altLang="en-US" sz="1600" i="1">
                                          <a:latin typeface="Cambria Math"/>
                                        </a:rPr>
                                        <m:t>𝑒</m:t>
                                      </m:r>
                                    </m:sub>
                                  </m:sSub>
                                </m:num>
                                <m:den>
                                  <m:r>
                                    <a:rPr lang="zh-TW" altLang="en-US" sz="1600">
                                      <a:latin typeface="Cambria Math"/>
                                    </a:rPr>
                                    <m:t>5.3×</m:t>
                                  </m:r>
                                  <m:sSup>
                                    <m:sSupPr>
                                      <m:ctrlPr>
                                        <a:rPr lang="zh-TW" altLang="en-US" sz="1600" i="1">
                                          <a:latin typeface="Cambria Math"/>
                                        </a:rPr>
                                      </m:ctrlPr>
                                    </m:sSupPr>
                                    <m:e>
                                      <m:r>
                                        <a:rPr lang="zh-TW" altLang="en-US" sz="1600">
                                          <a:latin typeface="Cambria Math"/>
                                        </a:rPr>
                                        <m:t>10</m:t>
                                      </m:r>
                                    </m:e>
                                    <m:sup>
                                      <m:r>
                                        <a:rPr lang="zh-TW" altLang="en-US" sz="1600">
                                          <a:latin typeface="Cambria Math"/>
                                        </a:rPr>
                                        <m:t>18</m:t>
                                      </m:r>
                                    </m:sup>
                                  </m:sSup>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cm</m:t>
                                      </m:r>
                                    </m:e>
                                    <m:sup>
                                      <m:r>
                                        <a:rPr lang="zh-TW" altLang="en-US" sz="1600">
                                          <a:latin typeface="Cambria Math"/>
                                        </a:rPr>
                                        <m:t>−3</m:t>
                                      </m:r>
                                    </m:sup>
                                  </m:sSup>
                                </m:den>
                              </m:f>
                            </m:e>
                          </m:d>
                        </m:e>
                        <m:sup>
                          <m:r>
                            <a:rPr lang="zh-TW" altLang="en-US" sz="1600">
                              <a:latin typeface="Cambria Math"/>
                            </a:rPr>
                            <m:t>−1</m:t>
                          </m:r>
                        </m:sup>
                      </m:sSup>
                      <m:r>
                        <a:rPr lang="zh-TW" altLang="en-US" sz="1600">
                          <a:latin typeface="Cambria Math"/>
                        </a:rPr>
                        <m:t>⁢</m:t>
                      </m:r>
                      <m:sSup>
                        <m:sSupPr>
                          <m:ctrlPr>
                            <a:rPr lang="zh-TW" altLang="en-US" sz="1600" i="1">
                              <a:latin typeface="Cambria Math"/>
                            </a:rPr>
                          </m:ctrlPr>
                        </m:sSupPr>
                        <m:e>
                          <m:d>
                            <m:dPr>
                              <m:ctrlPr>
                                <a:rPr lang="zh-TW" altLang="en-US" sz="1600" i="1">
                                  <a:latin typeface="Cambria Math"/>
                                </a:rPr>
                              </m:ctrlPr>
                            </m:dPr>
                            <m:e>
                              <m:f>
                                <m:fPr>
                                  <m:ctrlPr>
                                    <a:rPr lang="zh-TW" altLang="en-US" sz="1600" i="1">
                                      <a:latin typeface="Cambria Math"/>
                                    </a:rPr>
                                  </m:ctrlPr>
                                </m:fPr>
                                <m:num>
                                  <m:r>
                                    <a:rPr lang="zh-TW" altLang="en-US" sz="1600" i="1">
                                      <a:latin typeface="Cambria Math"/>
                                    </a:rPr>
                                    <m:t>𝑀</m:t>
                                  </m:r>
                                </m:num>
                                <m:den>
                                  <m:r>
                                    <a:rPr lang="zh-TW" altLang="en-US" sz="1600">
                                      <a:latin typeface="Cambria Math"/>
                                    </a:rPr>
                                    <m:t>10⁢</m:t>
                                  </m:r>
                                  <m:sSub>
                                    <m:sSubPr>
                                      <m:ctrlPr>
                                        <a:rPr lang="zh-TW" altLang="en-US" sz="1600" i="1">
                                          <a:latin typeface="Cambria Math"/>
                                        </a:rPr>
                                      </m:ctrlPr>
                                    </m:sSubPr>
                                    <m:e>
                                      <m:r>
                                        <a:rPr lang="zh-TW" altLang="en-US" sz="1600" i="1">
                                          <a:latin typeface="Cambria Math"/>
                                        </a:rPr>
                                        <m:t>𝑀</m:t>
                                      </m:r>
                                    </m:e>
                                    <m:sub>
                                      <m:r>
                                        <a:rPr lang="zh-TW" altLang="en-US" sz="1600">
                                          <a:latin typeface="Cambria Math"/>
                                        </a:rPr>
                                        <m:t>⊙</m:t>
                                      </m:r>
                                    </m:sub>
                                  </m:sSub>
                                </m:den>
                              </m:f>
                            </m:e>
                          </m:d>
                        </m:e>
                        <m:sup>
                          <m:r>
                            <a:rPr lang="zh-TW" altLang="en-US" sz="1600">
                              <a:latin typeface="Cambria Math"/>
                            </a:rPr>
                            <m:t>−1</m:t>
                          </m:r>
                        </m:sup>
                      </m:sSup>
                      <m:r>
                        <a:rPr lang="zh-TW" altLang="en-US" sz="1600">
                          <a:latin typeface="Cambria Math"/>
                        </a:rPr>
                        <m:t>⁢</m:t>
                      </m:r>
                      <m:sSup>
                        <m:sSupPr>
                          <m:ctrlPr>
                            <a:rPr lang="zh-TW" altLang="en-US" sz="1600" i="1">
                              <a:latin typeface="Cambria Math"/>
                            </a:rPr>
                          </m:ctrlPr>
                        </m:sSupPr>
                        <m:e>
                          <m:d>
                            <m:dPr>
                              <m:ctrlPr>
                                <a:rPr lang="zh-TW" altLang="en-US" sz="1600" i="1">
                                  <a:latin typeface="Cambria Math"/>
                                </a:rPr>
                              </m:ctrlPr>
                            </m:dPr>
                            <m:e>
                              <m:f>
                                <m:fPr>
                                  <m:ctrlPr>
                                    <a:rPr lang="zh-TW" altLang="en-US" sz="1600" i="1">
                                      <a:latin typeface="Cambria Math"/>
                                    </a:rPr>
                                  </m:ctrlPr>
                                </m:fPr>
                                <m:num>
                                  <m:r>
                                    <a:rPr lang="zh-TW" altLang="en-US" sz="1600" i="1">
                                      <a:latin typeface="Cambria Math"/>
                                    </a:rPr>
                                    <m:t>𝑅</m:t>
                                  </m:r>
                                </m:num>
                                <m:den>
                                  <m:r>
                                    <a:rPr lang="zh-TW" altLang="en-US" sz="1600">
                                      <a:latin typeface="Cambria Math"/>
                                    </a:rPr>
                                    <m:t>10⁢</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den>
                              </m:f>
                            </m:e>
                          </m:d>
                        </m:e>
                        <m:sup>
                          <m:r>
                            <a:rPr lang="zh-TW" altLang="en-US" sz="1600">
                              <a:latin typeface="Cambria Math"/>
                            </a:rPr>
                            <m:t>−1</m:t>
                          </m:r>
                        </m:sup>
                      </m:sSup>
                      <m:r>
                        <a:rPr lang="zh-TW" altLang="en-US" sz="1600">
                          <a:latin typeface="Cambria Math"/>
                        </a:rPr>
                        <m:t>⁢</m:t>
                      </m:r>
                      <m:sSup>
                        <m:sSupPr>
                          <m:ctrlPr>
                            <a:rPr lang="zh-TW" altLang="en-US" sz="1600" i="1">
                              <a:latin typeface="Cambria Math"/>
                            </a:rPr>
                          </m:ctrlPr>
                        </m:sSupPr>
                        <m:e>
                          <m:d>
                            <m:dPr>
                              <m:ctrlPr>
                                <a:rPr lang="zh-TW" altLang="en-US" sz="1600" i="1">
                                  <a:latin typeface="Cambria Math"/>
                                </a:rPr>
                              </m:ctrlPr>
                            </m:dPr>
                            <m:e>
                              <m:f>
                                <m:fPr>
                                  <m:ctrlPr>
                                    <a:rPr lang="zh-TW" altLang="en-US" sz="1600" i="1">
                                      <a:latin typeface="Cambria Math"/>
                                    </a:rPr>
                                  </m:ctrlPr>
                                </m:fPr>
                                <m:num>
                                  <m:r>
                                    <a:rPr lang="zh-TW" altLang="en-US" sz="1600" i="1">
                                      <a:latin typeface="Cambria Math"/>
                                    </a:rPr>
                                    <m:t>𝑇</m:t>
                                  </m:r>
                                </m:num>
                                <m:den>
                                  <m:r>
                                    <a:rPr lang="zh-TW" altLang="en-US" sz="1600">
                                      <a:latin typeface="Cambria Math"/>
                                    </a:rPr>
                                    <m:t>4.×</m:t>
                                  </m:r>
                                  <m:sSup>
                                    <m:sSupPr>
                                      <m:ctrlPr>
                                        <a:rPr lang="zh-TW" altLang="en-US" sz="1600" i="1">
                                          <a:latin typeface="Cambria Math"/>
                                        </a:rPr>
                                      </m:ctrlPr>
                                    </m:sSupPr>
                                    <m:e>
                                      <m:r>
                                        <a:rPr lang="zh-TW" altLang="en-US" sz="1600">
                                          <a:latin typeface="Cambria Math"/>
                                        </a:rPr>
                                        <m:t>10</m:t>
                                      </m:r>
                                    </m:e>
                                    <m:sup>
                                      <m:r>
                                        <a:rPr lang="zh-TW" altLang="en-US" sz="1600">
                                          <a:latin typeface="Cambria Math"/>
                                        </a:rPr>
                                        <m:t>9</m:t>
                                      </m:r>
                                    </m:sup>
                                  </m:sSup>
                                  <m:r>
                                    <a:rPr lang="zh-TW" altLang="en-US" sz="1600">
                                      <a:latin typeface="Cambria Math"/>
                                    </a:rPr>
                                    <m:t>⁢</m:t>
                                  </m:r>
                                  <m:r>
                                    <a:rPr lang="zh-TW" altLang="en-US" sz="1600" i="1">
                                      <a:latin typeface="Cambria Math"/>
                                    </a:rPr>
                                    <m:t>𝐾</m:t>
                                  </m:r>
                                </m:den>
                              </m:f>
                            </m:e>
                          </m:d>
                        </m:e>
                        <m:sup>
                          <m:r>
                            <a:rPr lang="zh-TW" altLang="en-US" sz="1600">
                              <a:latin typeface="Cambria Math"/>
                            </a:rPr>
                            <m:t>2</m:t>
                          </m:r>
                        </m:sup>
                      </m:sSup>
                    </m:oMath>
                  </m:oMathPara>
                </a14:m>
                <a:endParaRPr lang="zh-TW" alt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642258" y="1991384"/>
                <a:ext cx="8142324" cy="819840"/>
              </a:xfrm>
              <a:prstGeom prst="rect">
                <a:avLst/>
              </a:prstGeom>
              <a:blipFill rotWithShape="1">
                <a:blip r:embed="rId2"/>
                <a:stretch>
                  <a:fillRect/>
                </a:stretch>
              </a:blipFill>
            </p:spPr>
            <p:txBody>
              <a:bodyPr/>
              <a:lstStyle/>
              <a:p>
                <a:r>
                  <a:rPr lang="zh-TW" altLang="en-US">
                    <a:noFill/>
                  </a:rPr>
                  <a:t> </a:t>
                </a:r>
              </a:p>
            </p:txBody>
          </p:sp>
        </mc:Fallback>
      </mc:AlternateContent>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96" y="3065916"/>
            <a:ext cx="7720447" cy="149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3336" y="23109"/>
            <a:ext cx="4613764" cy="1107996"/>
          </a:xfrm>
          <a:prstGeom prst="rect">
            <a:avLst/>
          </a:prstGeom>
          <a:solidFill>
            <a:schemeClr val="bg1"/>
          </a:solidFill>
        </p:spPr>
        <p:txBody>
          <a:bodyPr wrap="none" rtlCol="0">
            <a:spAutoFit/>
          </a:bodyPr>
          <a:lstStyle/>
          <a:p>
            <a:r>
              <a:rPr lang="zh-TW" altLang="en-US" sz="6600" dirty="0" smtClean="0">
                <a:solidFill>
                  <a:srgbClr val="FF0000"/>
                </a:solidFill>
                <a:latin typeface="Cambria Math" pitchFamily="18" charset="0"/>
                <a:ea typeface="Cambria Math" pitchFamily="18" charset="0"/>
              </a:rPr>
              <a:t>還沒做完</a:t>
            </a:r>
            <a:r>
              <a:rPr lang="en-US" altLang="zh-TW" sz="6600" dirty="0" smtClean="0">
                <a:solidFill>
                  <a:srgbClr val="FF0000"/>
                </a:solidFill>
                <a:latin typeface="Cambria Math" pitchFamily="18" charset="0"/>
                <a:ea typeface="Cambria Math" pitchFamily="18" charset="0"/>
              </a:rPr>
              <a:t>XD</a:t>
            </a:r>
            <a:endParaRPr lang="zh-TW" altLang="en-US" sz="66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4068718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14410"/>
            <a:ext cx="9143999" cy="646331"/>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Particle Viscosity (Ch9.3.4)</a:t>
            </a:r>
          </a:p>
        </p:txBody>
      </p:sp>
    </p:spTree>
    <p:extLst>
      <p:ext uri="{BB962C8B-B14F-4D97-AF65-F5344CB8AC3E}">
        <p14:creationId xmlns:p14="http://schemas.microsoft.com/office/powerpoint/2010/main" val="1183317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Recall From last week</a:t>
            </a:r>
            <a:endParaRPr lang="zh-TW" altLang="en-US" dirty="0"/>
          </a:p>
        </p:txBody>
      </p:sp>
      <p:pic>
        <p:nvPicPr>
          <p:cNvPr id="3" name="Picture 2" descr="G:\Desktop\Black Hole Astrophysics\Textbook circle\11 Ch\stress-energy ten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675" y="1876425"/>
            <a:ext cx="2961433" cy="1656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Desktop\Black Hole Astrophysics\Textbook circle\11 Ch\stress_typ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010" y="1136107"/>
            <a:ext cx="2718940" cy="2160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3833" y="1135049"/>
            <a:ext cx="5346917"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Since viscosity works to transport momentum, it should manifest itself in the momentum flux term of the tensor.</a:t>
            </a:r>
            <a:endParaRPr lang="zh-TW" altLang="en-US" dirty="0" smtClean="0">
              <a:latin typeface="Cambria Math" pitchFamily="18" charset="0"/>
              <a:ea typeface="Cambria Math" pitchFamily="18" charset="0"/>
            </a:endParaRPr>
          </a:p>
        </p:txBody>
      </p:sp>
      <p:sp>
        <p:nvSpPr>
          <p:cNvPr id="6" name="Oval 5"/>
          <p:cNvSpPr/>
          <p:nvPr/>
        </p:nvSpPr>
        <p:spPr>
          <a:xfrm>
            <a:off x="4239933" y="2486413"/>
            <a:ext cx="1313142" cy="81049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extBox 6"/>
          <p:cNvSpPr txBox="1"/>
          <p:nvPr/>
        </p:nvSpPr>
        <p:spPr>
          <a:xfrm>
            <a:off x="653833" y="3646449"/>
            <a:ext cx="706481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I’m not so familiar with this part so below mainly follows the textbook.</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653833" y="4293204"/>
                <a:ext cx="3879652" cy="414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sub>
                          <m:r>
                            <m:rPr>
                              <m:sty m:val="p"/>
                            </m:rPr>
                            <a:rPr lang="zh-TW" altLang="en-US">
                              <a:latin typeface="Cambria Math"/>
                            </a:rPr>
                            <m:t>Viscosity</m:t>
                          </m:r>
                        </m:sub>
                      </m:sSub>
                      <m:r>
                        <a:rPr lang="zh-TW" altLang="en-US">
                          <a:latin typeface="Cambria Math"/>
                        </a:rPr>
                        <m:t>=−2⁢</m:t>
                      </m:r>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p>
                        <m:sSupPr>
                          <m:ctrlPr>
                            <a:rPr lang="zh-TW" altLang="en-US" i="1">
                              <a:latin typeface="Cambria Math"/>
                            </a:rPr>
                          </m:ctrlPr>
                        </m:sSupPr>
                        <m:e>
                          <m:r>
                            <a:rPr lang="zh-TW" altLang="en-US" i="1">
                              <a:latin typeface="Cambria Math"/>
                            </a:rPr>
                            <m:t>𝛴</m:t>
                          </m:r>
                        </m:e>
                        <m:sup>
                          <m:r>
                            <m:rPr>
                              <m:sty m:val="p"/>
                            </m:rPr>
                            <a:rPr lang="zh-TW" altLang="en-US">
                              <a:latin typeface="Cambria Math"/>
                            </a:rPr>
                            <m:t>αβ</m:t>
                          </m:r>
                        </m:sup>
                      </m:sSup>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r>
                        <a:rPr lang="zh-TW" altLang="en-US" i="1">
                          <a:latin typeface="Cambria Math"/>
                        </a:rPr>
                        <m:t>𝛩</m:t>
                      </m:r>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53833" y="4293204"/>
                <a:ext cx="3879652" cy="414409"/>
              </a:xfrm>
              <a:prstGeom prst="rect">
                <a:avLst/>
              </a:prstGeom>
              <a:blipFill rotWithShape="1">
                <a:blip r:embed="rId4"/>
                <a:stretch>
                  <a:fillRect b="-882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49209" y="5189685"/>
                <a:ext cx="4058932" cy="484941"/>
              </a:xfrm>
              <a:prstGeom prst="rect">
                <a:avLst/>
              </a:prstGeom>
            </p:spPr>
            <p:txBody>
              <a:bodyPr wrap="none">
                <a:spAutoFit/>
              </a:bodyPr>
              <a:lstStyle/>
              <a:p>
                <a:r>
                  <a:rPr lang="en-US" altLang="zh-TW" dirty="0">
                    <a:latin typeface="Cambria Math" panose="02040503050406030204" pitchFamily="18" charset="0"/>
                    <a:ea typeface="Cambria Math" panose="02040503050406030204" pitchFamily="18" charset="0"/>
                  </a:rPr>
                  <a:t>Projection tensor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oMath>
                </a14:m>
                <a:endParaRPr lang="zh-TW"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649209" y="5189685"/>
                <a:ext cx="4058932" cy="484941"/>
              </a:xfrm>
              <a:prstGeom prst="rect">
                <a:avLst/>
              </a:prstGeom>
              <a:blipFill rotWithShape="1">
                <a:blip r:embed="rId5"/>
                <a:stretch>
                  <a:fillRect l="-1201"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49209" y="5740663"/>
                <a:ext cx="5360378" cy="504818"/>
              </a:xfrm>
              <a:prstGeom prst="rect">
                <a:avLst/>
              </a:prstGeom>
              <a:noFill/>
            </p:spPr>
            <p:txBody>
              <a:bodyPr wrap="none" rtlCol="0">
                <a:spAutoFit/>
              </a:bodyPr>
              <a:lstStyle/>
              <a:p>
                <a:r>
                  <a:rPr lang="en-US" altLang="zh-TW" dirty="0" err="1" smtClean="0"/>
                  <a:t>Shea</a:t>
                </a:r>
                <a:r>
                  <a:rPr lang="en-US" altLang="zh-TW" dirty="0" smtClean="0"/>
                  <a:t>r tensor </a:t>
                </a:r>
                <a14:m>
                  <m:oMath xmlns:m="http://schemas.openxmlformats.org/officeDocument/2006/math">
                    <m:sSup>
                      <m:sSupPr>
                        <m:ctrlPr>
                          <a:rPr lang="zh-TW" altLang="en-US" i="1">
                            <a:latin typeface="Cambria Math"/>
                          </a:rPr>
                        </m:ctrlPr>
                      </m:sSupPr>
                      <m:e>
                        <m:r>
                          <a:rPr lang="zh-TW" altLang="en-US" i="1">
                            <a:latin typeface="Cambria Math"/>
                          </a:rPr>
                          <m:t>𝛴</m:t>
                        </m:r>
                      </m:e>
                      <m:sup>
                        <m:r>
                          <m:rPr>
                            <m:sty m:val="p"/>
                          </m:rPr>
                          <a:rPr lang="zh-TW" altLang="en-US">
                            <a:latin typeface="Cambria Math"/>
                          </a:rPr>
                          <m:t>αβ</m:t>
                        </m:r>
                      </m:sup>
                    </m:sSup>
                    <m:r>
                      <a:rPr lang="zh-TW" altLang="en-US">
                        <a:latin typeface="Cambria Math"/>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αγ</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βγ</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r>
                      <a:rPr lang="zh-TW" altLang="en-US" i="1">
                        <a:latin typeface="Cambria Math"/>
                      </a:rPr>
                      <m:t>𝛩</m:t>
                    </m:r>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oMath>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49209" y="5740663"/>
                <a:ext cx="5360378" cy="504818"/>
              </a:xfrm>
              <a:prstGeom prst="rect">
                <a:avLst/>
              </a:prstGeom>
              <a:blipFill rotWithShape="1">
                <a:blip r:embed="rId6"/>
                <a:stretch>
                  <a:fillRect l="-909" t="-172289" b="-25180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49209" y="6337530"/>
                <a:ext cx="2839752" cy="391517"/>
              </a:xfrm>
              <a:prstGeom prst="rect">
                <a:avLst/>
              </a:prstGeom>
              <a:noFill/>
            </p:spPr>
            <p:txBody>
              <a:bodyPr wrap="none" rtlCol="0">
                <a:spAutoFit/>
              </a:bodyPr>
              <a:lstStyle/>
              <a:p>
                <a:r>
                  <a:rPr lang="en-US" altLang="zh-TW" dirty="0" smtClean="0"/>
                  <a:t>Compression </a:t>
                </a:r>
                <a:r>
                  <a:rPr lang="en-US" altLang="zh-TW" dirty="0"/>
                  <a:t>r</a:t>
                </a:r>
                <a:r>
                  <a:rPr lang="en-US" altLang="zh-TW" dirty="0" smtClean="0"/>
                  <a:t>ate </a:t>
                </a:r>
                <a14:m>
                  <m:oMath xmlns:m="http://schemas.openxmlformats.org/officeDocument/2006/math">
                    <m:r>
                      <a:rPr lang="zh-TW" altLang="en-US" i="1">
                        <a:latin typeface="Cambria Math"/>
                      </a:rPr>
                      <m:t>𝛩</m:t>
                    </m:r>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𝛾</m:t>
                        </m:r>
                      </m:sup>
                    </m:sSup>
                  </m:oMath>
                </a14:m>
                <a:endParaRPr lang="zh-TW"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49209" y="6337530"/>
                <a:ext cx="2839752" cy="391517"/>
              </a:xfrm>
              <a:prstGeom prst="rect">
                <a:avLst/>
              </a:prstGeom>
              <a:blipFill rotWithShape="1">
                <a:blip r:embed="rId7"/>
                <a:stretch>
                  <a:fillRect l="-1717" t="-6250" b="-203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89010" y="4497388"/>
                <a:ext cx="2735044" cy="668901"/>
              </a:xfrm>
              <a:prstGeom prst="rect">
                <a:avLst/>
              </a:prstGeom>
              <a:noFill/>
            </p:spPr>
            <p:txBody>
              <a:bodyPr wrap="none" rtlCol="0">
                <a:spAutoFit/>
              </a:bodyPr>
              <a:lstStyle/>
              <a:p>
                <a:r>
                  <a:rPr lang="en-US" altLang="zh-TW" i="1" dirty="0" smtClean="0">
                    <a:latin typeface="Cambria Math"/>
                  </a:rPr>
                  <a:t>Shear viscosity coefficient</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r>
                            <a:rPr lang="zh-TW" altLang="en-US" i="1">
                              <a:latin typeface="Cambria Math"/>
                            </a:rPr>
                            <m:t>𝑇</m:t>
                          </m:r>
                        </m:e>
                      </m:d>
                      <m:r>
                        <a:rPr lang="zh-TW" altLang="en-US">
                          <a:latin typeface="Cambria Math"/>
                        </a:rPr>
                        <m:t>⁢</m:t>
                      </m:r>
                    </m:oMath>
                  </m:oMathPara>
                </a14:m>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089010" y="4497388"/>
                <a:ext cx="2735044" cy="668901"/>
              </a:xfrm>
              <a:prstGeom prst="rect">
                <a:avLst/>
              </a:prstGeom>
              <a:blipFill rotWithShape="1">
                <a:blip r:embed="rId8"/>
                <a:stretch>
                  <a:fillRect l="-2004" t="-5505" r="-1336" b="-367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19650" y="5452784"/>
                <a:ext cx="2473763" cy="668901"/>
              </a:xfrm>
              <a:prstGeom prst="rect">
                <a:avLst/>
              </a:prstGeom>
            </p:spPr>
            <p:txBody>
              <a:bodyPr wrap="square">
                <a:spAutoFit/>
              </a:bodyPr>
              <a:lstStyle/>
              <a:p>
                <a:r>
                  <a:rPr lang="en-US" altLang="zh-TW" dirty="0" smtClean="0"/>
                  <a:t>Bulk viscosity coefficient </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r>
                            <a:rPr lang="zh-TW" altLang="en-US" i="1">
                              <a:latin typeface="Cambria Math"/>
                            </a:rPr>
                            <m:t>𝑇</m:t>
                          </m:r>
                        </m:e>
                      </m:d>
                    </m:oMath>
                  </m:oMathPara>
                </a14:m>
                <a:endParaRPr lang="zh-TW" alt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219650" y="5452784"/>
                <a:ext cx="2473763" cy="668901"/>
              </a:xfrm>
              <a:prstGeom prst="rect">
                <a:avLst/>
              </a:prstGeom>
              <a:blipFill rotWithShape="1">
                <a:blip r:embed="rId9"/>
                <a:stretch>
                  <a:fillRect l="-1970" t="-4545" r="-3202" b="-3636"/>
                </a:stretch>
              </a:blipFill>
            </p:spPr>
            <p:txBody>
              <a:bodyPr/>
              <a:lstStyle/>
              <a:p>
                <a:r>
                  <a:rPr lang="zh-TW" altLang="en-US">
                    <a:noFill/>
                  </a:rPr>
                  <a:t> </a:t>
                </a:r>
              </a:p>
            </p:txBody>
          </p:sp>
        </mc:Fallback>
      </mc:AlternateContent>
      <p:grpSp>
        <p:nvGrpSpPr>
          <p:cNvPr id="14" name="Group 13"/>
          <p:cNvGrpSpPr/>
          <p:nvPr/>
        </p:nvGrpSpPr>
        <p:grpSpPr>
          <a:xfrm>
            <a:off x="2313030" y="4690826"/>
            <a:ext cx="877845" cy="369332"/>
            <a:chOff x="2313030" y="4690826"/>
            <a:chExt cx="877845" cy="369332"/>
          </a:xfrm>
        </p:grpSpPr>
        <p:sp>
          <p:nvSpPr>
            <p:cNvPr id="15" name="TextBox 14"/>
            <p:cNvSpPr txBox="1"/>
            <p:nvPr/>
          </p:nvSpPr>
          <p:spPr>
            <a:xfrm>
              <a:off x="2386307" y="4690826"/>
              <a:ext cx="73129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shear</a:t>
              </a:r>
              <a:endParaRPr lang="zh-TW" altLang="en-US" dirty="0" smtClean="0">
                <a:latin typeface="Cambria Math" pitchFamily="18" charset="0"/>
                <a:ea typeface="Cambria Math" pitchFamily="18" charset="0"/>
              </a:endParaRPr>
            </a:p>
          </p:txBody>
        </p:sp>
        <p:cxnSp>
          <p:nvCxnSpPr>
            <p:cNvPr id="16" name="Straight Connector 15"/>
            <p:cNvCxnSpPr/>
            <p:nvPr/>
          </p:nvCxnSpPr>
          <p:spPr>
            <a:xfrm>
              <a:off x="2313030" y="4736188"/>
              <a:ext cx="8778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52996" y="4702614"/>
            <a:ext cx="877845" cy="369332"/>
            <a:chOff x="3452996" y="4702614"/>
            <a:chExt cx="877845" cy="369332"/>
          </a:xfrm>
        </p:grpSpPr>
        <p:sp>
          <p:nvSpPr>
            <p:cNvPr id="18" name="TextBox 17"/>
            <p:cNvSpPr txBox="1"/>
            <p:nvPr/>
          </p:nvSpPr>
          <p:spPr>
            <a:xfrm>
              <a:off x="3616044" y="4702614"/>
              <a:ext cx="62388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bulk</a:t>
              </a:r>
              <a:endParaRPr lang="zh-TW" altLang="en-US" dirty="0" smtClean="0">
                <a:latin typeface="Cambria Math" pitchFamily="18" charset="0"/>
                <a:ea typeface="Cambria Math" pitchFamily="18" charset="0"/>
              </a:endParaRPr>
            </a:p>
          </p:txBody>
        </p:sp>
        <p:cxnSp>
          <p:nvCxnSpPr>
            <p:cNvPr id="19" name="Straight Connector 18"/>
            <p:cNvCxnSpPr/>
            <p:nvPr/>
          </p:nvCxnSpPr>
          <p:spPr>
            <a:xfrm>
              <a:off x="3452996" y="4736188"/>
              <a:ext cx="8778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6000750" y="4293204"/>
            <a:ext cx="2823304" cy="20443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4946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A simple kinetic picture</a:t>
            </a:r>
            <a:endParaRPr lang="zh-TW" altLang="en-US" dirty="0"/>
          </a:p>
        </p:txBody>
      </p:sp>
      <p:cxnSp>
        <p:nvCxnSpPr>
          <p:cNvPr id="29" name="Straight Connector 28"/>
          <p:cNvCxnSpPr/>
          <p:nvPr/>
        </p:nvCxnSpPr>
        <p:spPr>
          <a:xfrm>
            <a:off x="306894" y="2061941"/>
            <a:ext cx="3680315" cy="0"/>
          </a:xfrm>
          <a:prstGeom prst="line">
            <a:avLst/>
          </a:prstGeom>
          <a:ln w="25400">
            <a:solidFill>
              <a:srgbClr val="00FF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6894" y="3524773"/>
            <a:ext cx="3680315" cy="0"/>
          </a:xfrm>
          <a:prstGeom prst="line">
            <a:avLst/>
          </a:prstGeom>
          <a:ln w="25400">
            <a:solidFill>
              <a:srgbClr val="00FF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32655" y="2061941"/>
            <a:ext cx="0" cy="146283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732655" y="2669151"/>
                <a:ext cx="5116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TW" altLang="en-US" smtClean="0">
                          <a:latin typeface="Cambria Math"/>
                        </a:rPr>
                        <m:t>Δ</m:t>
                      </m:r>
                      <m:r>
                        <m:rPr>
                          <m:sty m:val="p"/>
                        </m:rPr>
                        <a:rPr lang="en-US" altLang="zh-TW" b="0" i="0" smtClean="0">
                          <a:latin typeface="Cambria Math"/>
                        </a:rPr>
                        <m:t>P</m:t>
                      </m:r>
                    </m:oMath>
                  </m:oMathPara>
                </a14:m>
                <a:endParaRPr lang="zh-TW" alt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732655" y="2669151"/>
                <a:ext cx="511679" cy="369332"/>
              </a:xfrm>
              <a:prstGeom prst="rect">
                <a:avLst/>
              </a:prstGeom>
              <a:blipFill rotWithShape="1">
                <a:blip r:embed="rId2"/>
                <a:stretch>
                  <a:fillRect/>
                </a:stretch>
              </a:blipFill>
            </p:spPr>
            <p:txBody>
              <a:bodyPr/>
              <a:lstStyle/>
              <a:p>
                <a:r>
                  <a:rPr lang="zh-TW" altLang="en-US">
                    <a:noFill/>
                  </a:rPr>
                  <a:t> </a:t>
                </a:r>
              </a:p>
            </p:txBody>
          </p:sp>
        </mc:Fallback>
      </mc:AlternateContent>
      <p:sp>
        <p:nvSpPr>
          <p:cNvPr id="33" name="TextBox 32"/>
          <p:cNvSpPr txBox="1"/>
          <p:nvPr/>
        </p:nvSpPr>
        <p:spPr>
          <a:xfrm>
            <a:off x="4444409" y="1307515"/>
            <a:ext cx="4558077" cy="1477328"/>
          </a:xfrm>
          <a:prstGeom prst="rect">
            <a:avLst/>
          </a:prstGeom>
          <a:noFill/>
        </p:spPr>
        <p:txBody>
          <a:bodyPr wrap="square" rtlCol="0">
            <a:spAutoFit/>
          </a:bodyPr>
          <a:lstStyle/>
          <a:p>
            <a:r>
              <a:rPr lang="en-US" altLang="zh-TW" dirty="0">
                <a:latin typeface="Cambria Math" pitchFamily="18" charset="0"/>
                <a:ea typeface="Cambria Math" pitchFamily="18" charset="0"/>
              </a:rPr>
              <a:t>C</a:t>
            </a:r>
            <a:r>
              <a:rPr lang="en-US" altLang="zh-TW" dirty="0" smtClean="0">
                <a:latin typeface="Cambria Math" pitchFamily="18" charset="0"/>
                <a:ea typeface="Cambria Math" pitchFamily="18" charset="0"/>
              </a:rPr>
              <a:t>onsider a picture like the one on the left.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If we consider that a pair of particles are exchanged, then there will be a net momentum transfer from top to bottom.</a:t>
            </a:r>
            <a:endParaRPr lang="zh-TW" altLang="en-US" dirty="0" smtClean="0">
              <a:latin typeface="Cambria Math" pitchFamily="18" charset="0"/>
              <a:ea typeface="Cambria Math" pitchFamily="18" charset="0"/>
            </a:endParaRPr>
          </a:p>
        </p:txBody>
      </p:sp>
      <p:grpSp>
        <p:nvGrpSpPr>
          <p:cNvPr id="7200" name="Group 7199"/>
          <p:cNvGrpSpPr/>
          <p:nvPr/>
        </p:nvGrpSpPr>
        <p:grpSpPr>
          <a:xfrm>
            <a:off x="2204395" y="3174796"/>
            <a:ext cx="333774" cy="111600"/>
            <a:chOff x="2204395" y="3174796"/>
            <a:chExt cx="333774" cy="111600"/>
          </a:xfrm>
        </p:grpSpPr>
        <p:cxnSp>
          <p:nvCxnSpPr>
            <p:cNvPr id="64" name="Straight Arrow Connector 63"/>
            <p:cNvCxnSpPr>
              <a:stCxn id="35" idx="6"/>
            </p:cNvCxnSpPr>
            <p:nvPr/>
          </p:nvCxnSpPr>
          <p:spPr>
            <a:xfrm>
              <a:off x="2315995" y="3230596"/>
              <a:ext cx="22217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a:spLocks/>
            </p:cNvSpPr>
            <p:nvPr/>
          </p:nvSpPr>
          <p:spPr>
            <a:xfrm>
              <a:off x="2204395" y="317479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36" name="TextBox 35"/>
              <p:cNvSpPr txBox="1"/>
              <p:nvPr/>
            </p:nvSpPr>
            <p:spPr>
              <a:xfrm>
                <a:off x="4244334" y="3011060"/>
                <a:ext cx="482534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we can write momentum flux as </a:t>
                </a:r>
              </a:p>
              <a:p>
                <a:r>
                  <a:rPr lang="en-US" altLang="zh-TW" dirty="0" smtClean="0">
                    <a:latin typeface="Cambria Math" pitchFamily="18" charset="0"/>
                    <a:ea typeface="Cambria Math" pitchFamily="18" charset="0"/>
                  </a:rPr>
                  <a:t>(particle number flux)</a:t>
                </a:r>
                <a14:m>
                  <m:oMath xmlns:m="http://schemas.openxmlformats.org/officeDocument/2006/math">
                    <m:r>
                      <a:rPr lang="zh-TW" altLang="en-US">
                        <a:latin typeface="Cambria Math"/>
                      </a:rPr>
                      <m:t>×</m:t>
                    </m:r>
                  </m:oMath>
                </a14:m>
                <a:r>
                  <a:rPr lang="en-US" altLang="zh-TW" dirty="0" smtClean="0"/>
                  <a:t>(momentum difference)</a:t>
                </a:r>
                <a:endParaRPr lang="zh-TW"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4244334" y="3011060"/>
                <a:ext cx="4825341" cy="646331"/>
              </a:xfrm>
              <a:prstGeom prst="rect">
                <a:avLst/>
              </a:prstGeom>
              <a:blipFill rotWithShape="1">
                <a:blip r:embed="rId3"/>
                <a:stretch>
                  <a:fillRect l="-1010" t="-5660" r="-253"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51371" y="4171159"/>
                <a:ext cx="8419633" cy="498663"/>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terms of differential quantities, we can write </a:t>
                </a:r>
                <a14:m>
                  <m:oMath xmlns:m="http://schemas.openxmlformats.org/officeDocument/2006/math">
                    <m:r>
                      <m:rPr>
                        <m:sty m:val="p"/>
                      </m:rPr>
                      <a:rPr lang="zh-TW" altLang="en-US">
                        <a:latin typeface="Cambria Math"/>
                      </a:rPr>
                      <m:t>Δ</m:t>
                    </m:r>
                    <m:r>
                      <m:rPr>
                        <m:sty m:val="p"/>
                      </m:rPr>
                      <a:rPr lang="en-US" altLang="zh-TW" b="0" i="0" smtClean="0">
                        <a:latin typeface="Cambria Math"/>
                      </a:rPr>
                      <m:t>P</m:t>
                    </m:r>
                    <m:r>
                      <a:rPr lang="zh-TW" altLang="en-US">
                        <a:latin typeface="Cambria Math"/>
                      </a:rPr>
                      <m:t>=</m:t>
                    </m:r>
                    <m:sSub>
                      <m:sSubPr>
                        <m:ctrlPr>
                          <a:rPr lang="zh-TW" altLang="en-US" i="1">
                            <a:latin typeface="Cambria Math"/>
                          </a:rPr>
                        </m:ctrlPr>
                      </m:sSubPr>
                      <m:e>
                        <m:r>
                          <a:rPr lang="zh-TW" altLang="en-US">
                            <a:latin typeface="Cambria Math"/>
                          </a:rPr>
                          <m:t>ℓ</m:t>
                        </m:r>
                      </m:e>
                      <m:sub>
                        <m:r>
                          <a:rPr lang="en-US" altLang="zh-TW" b="0" i="1" smtClean="0">
                            <a:latin typeface="Cambria Math"/>
                          </a:rPr>
                          <m:t>𝑣</m:t>
                        </m:r>
                      </m:sub>
                    </m:sSub>
                    <m:r>
                      <a:rPr lang="en-US" altLang="zh-TW" b="0" i="1" smtClean="0">
                        <a:latin typeface="Cambria Math"/>
                      </a:rPr>
                      <m:t>𝑚</m:t>
                    </m:r>
                    <m:f>
                      <m:fPr>
                        <m:ctrlPr>
                          <a:rPr lang="zh-TW" altLang="en-US" i="1">
                            <a:latin typeface="Cambria Math"/>
                          </a:rPr>
                        </m:ctrlPr>
                      </m:fPr>
                      <m:num>
                        <m:r>
                          <m:rPr>
                            <m:sty m:val="p"/>
                          </m:rPr>
                          <a:rPr lang="zh-TW" altLang="en-US">
                            <a:latin typeface="Cambria Math"/>
                          </a:rPr>
                          <m:t>d</m:t>
                        </m:r>
                        <m:r>
                          <m:rPr>
                            <m:sty m:val="p"/>
                          </m:rPr>
                          <a:rPr lang="en-US" altLang="zh-TW" b="0" i="0" smtClean="0">
                            <a:latin typeface="Cambria Math"/>
                          </a:rPr>
                          <m:t>V</m:t>
                        </m:r>
                      </m:num>
                      <m:den>
                        <m:r>
                          <m:rPr>
                            <m:sty m:val="p"/>
                          </m:rPr>
                          <a:rPr lang="zh-TW" altLang="en-US">
                            <a:latin typeface="Cambria Math"/>
                          </a:rPr>
                          <m:t>dz</m:t>
                        </m:r>
                      </m:den>
                    </m:f>
                  </m:oMath>
                </a14:m>
                <a:endParaRPr lang="zh-TW" alt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51371" y="4171159"/>
                <a:ext cx="8419633" cy="498663"/>
              </a:xfrm>
              <a:prstGeom prst="rect">
                <a:avLst/>
              </a:prstGeom>
              <a:blipFill rotWithShape="1">
                <a:blip r:embed="rId4"/>
                <a:stretch>
                  <a:fillRect l="-579" b="-48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06894" y="4851532"/>
                <a:ext cx="8557407" cy="1397306"/>
              </a:xfrm>
              <a:prstGeom prst="rect">
                <a:avLst/>
              </a:prstGeom>
              <a:noFill/>
            </p:spPr>
            <p:txBody>
              <a:bodyPr wrap="square" rtlCol="0">
                <a:spAutoFit/>
              </a:bodyPr>
              <a:lstStyle/>
              <a:p>
                <a:r>
                  <a:rPr lang="en-US" altLang="zh-TW" dirty="0" smtClean="0">
                    <a:latin typeface="Cambria Math" pitchFamily="18" charset="0"/>
                    <a:ea typeface="Cambria Math" pitchFamily="18" charset="0"/>
                  </a:rPr>
                  <a:t>Putting it all together, we get </a:t>
                </a:r>
                <a14:m>
                  <m:oMath xmlns:m="http://schemas.openxmlformats.org/officeDocument/2006/math">
                    <m:sSub>
                      <m:sSubPr>
                        <m:ctrlPr>
                          <a:rPr lang="zh-TW" altLang="en-US" i="1">
                            <a:latin typeface="Cambria Math"/>
                          </a:rPr>
                        </m:ctrlPr>
                      </m:sSubPr>
                      <m:e>
                        <m:r>
                          <a:rPr lang="zh-TW" altLang="en-US" i="1">
                            <a:latin typeface="Cambria Math"/>
                          </a:rPr>
                          <m:t>𝐽</m:t>
                        </m:r>
                      </m:e>
                      <m:sub>
                        <m:r>
                          <a:rPr lang="zh-TW" altLang="en-US" i="1">
                            <a:latin typeface="Cambria Math"/>
                          </a:rPr>
                          <m:t>𝑃</m:t>
                        </m:r>
                      </m:sub>
                    </m:sSub>
                    <m:r>
                      <a:rPr lang="zh-TW" altLang="en-US">
                        <a:latin typeface="Cambria Math"/>
                      </a:rPr>
                      <m:t>≈⁢</m:t>
                    </m:r>
                    <m:r>
                      <a:rPr lang="zh-TW" altLang="en-US" i="1">
                        <a:latin typeface="Cambria Math"/>
                      </a:rPr>
                      <m:t>𝜌</m:t>
                    </m:r>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en-US" altLang="zh-TW" i="1">
                                <a:latin typeface="Cambria Math"/>
                              </a:rPr>
                              <m:t>𝑣</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en-US" altLang="zh-TW" i="1">
                            <a:latin typeface="Cambria Math"/>
                          </a:rPr>
                          <m:t>𝑣</m:t>
                        </m:r>
                      </m:sub>
                    </m:sSub>
                    <m:r>
                      <a:rPr lang="zh-TW" altLang="en-US">
                        <a:latin typeface="Cambria Math"/>
                      </a:rPr>
                      <m:t>⁢</m:t>
                    </m:r>
                    <m:f>
                      <m:fPr>
                        <m:ctrlPr>
                          <a:rPr lang="zh-TW" altLang="en-US" i="1">
                            <a:latin typeface="Cambria Math"/>
                          </a:rPr>
                        </m:ctrlPr>
                      </m:fPr>
                      <m:num>
                        <m:r>
                          <m:rPr>
                            <m:sty m:val="p"/>
                          </m:rPr>
                          <a:rPr lang="zh-TW" altLang="en-US">
                            <a:latin typeface="Cambria Math"/>
                          </a:rPr>
                          <m:t>d</m:t>
                        </m:r>
                        <m:r>
                          <m:rPr>
                            <m:sty m:val="p"/>
                          </m:rPr>
                          <a:rPr lang="en-US" altLang="zh-TW" b="0" i="0" smtClean="0">
                            <a:latin typeface="Cambria Math"/>
                          </a:rPr>
                          <m:t>V</m:t>
                        </m:r>
                      </m:num>
                      <m:den>
                        <m:r>
                          <m:rPr>
                            <m:sty m:val="p"/>
                          </m:rPr>
                          <a:rPr lang="zh-TW" altLang="en-US">
                            <a:latin typeface="Cambria Math"/>
                          </a:rPr>
                          <m:t>dz</m:t>
                        </m:r>
                      </m:den>
                    </m:f>
                  </m:oMath>
                </a14:m>
                <a:r>
                  <a:rPr lang="en-US" altLang="zh-TW" dirty="0" smtClean="0"/>
                  <a:t>. </a:t>
                </a:r>
              </a:p>
              <a:p>
                <a:endParaRPr lang="en-US" altLang="zh-TW" dirty="0" smtClean="0"/>
              </a:p>
              <a:p>
                <a:r>
                  <a:rPr lang="en-US" altLang="zh-TW" dirty="0" smtClean="0"/>
                  <a:t>Comparing with </a:t>
                </a:r>
                <a14:m>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sub>
                        <m:r>
                          <m:rPr>
                            <m:sty m:val="p"/>
                          </m:rPr>
                          <a:rPr lang="zh-TW" altLang="en-US">
                            <a:latin typeface="Cambria Math"/>
                          </a:rPr>
                          <m:t>Viscosity</m:t>
                        </m:r>
                      </m:sub>
                    </m:sSub>
                    <m:r>
                      <a:rPr lang="zh-TW" altLang="en-US">
                        <a:latin typeface="Cambria Math"/>
                      </a:rPr>
                      <m:t>=−2⁢</m:t>
                    </m:r>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p>
                      <m:sSupPr>
                        <m:ctrlPr>
                          <a:rPr lang="zh-TW" altLang="en-US" i="1">
                            <a:latin typeface="Cambria Math"/>
                          </a:rPr>
                        </m:ctrlPr>
                      </m:sSupPr>
                      <m:e>
                        <m:r>
                          <a:rPr lang="zh-TW" altLang="en-US" i="1">
                            <a:latin typeface="Cambria Math"/>
                          </a:rPr>
                          <m:t>𝛴</m:t>
                        </m:r>
                      </m:e>
                      <m:sup>
                        <m:r>
                          <m:rPr>
                            <m:sty m:val="p"/>
                          </m:rPr>
                          <a:rPr lang="zh-TW" altLang="en-US">
                            <a:latin typeface="Cambria Math"/>
                          </a:rPr>
                          <m:t>αβ</m:t>
                        </m:r>
                      </m:sup>
                    </m:sSup>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r>
                      <a:rPr lang="zh-TW" altLang="en-US" i="1">
                        <a:latin typeface="Cambria Math"/>
                      </a:rPr>
                      <m:t>𝛩</m:t>
                    </m:r>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oMath>
                </a14:m>
                <a:r>
                  <a:rPr lang="en-US" altLang="zh-TW" dirty="0" smtClean="0"/>
                  <a:t>, we find the viscosity coefficients </a:t>
                </a:r>
                <a14:m>
                  <m:oMath xmlns:m="http://schemas.openxmlformats.org/officeDocument/2006/math">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r>
                      <a:rPr lang="zh-TW" altLang="en-US" i="1">
                        <a:latin typeface="Cambria Math"/>
                      </a:rPr>
                      <m:t>𝜌</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en-US" altLang="zh-TW" b="0" i="1" smtClean="0">
                                <a:latin typeface="Cambria Math"/>
                              </a:rPr>
                              <m:t>𝑣</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en-US" altLang="zh-TW" b="0" i="1" smtClean="0">
                            <a:latin typeface="Cambria Math"/>
                          </a:rPr>
                          <m:t>𝑣</m:t>
                        </m:r>
                      </m:sub>
                    </m:sSub>
                  </m:oMath>
                </a14:m>
                <a:endParaRPr lang="zh-TW" alt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06894" y="4851532"/>
                <a:ext cx="8557407" cy="1397306"/>
              </a:xfrm>
              <a:prstGeom prst="rect">
                <a:avLst/>
              </a:prstGeom>
              <a:blipFill rotWithShape="1">
                <a:blip r:embed="rId5"/>
                <a:stretch>
                  <a:fillRect l="-570" b="-1310"/>
                </a:stretch>
              </a:blipFill>
            </p:spPr>
            <p:txBody>
              <a:bodyPr/>
              <a:lstStyle/>
              <a:p>
                <a:r>
                  <a:rPr lang="zh-TW" altLang="en-US">
                    <a:noFill/>
                  </a:rPr>
                  <a:t> </a:t>
                </a:r>
              </a:p>
            </p:txBody>
          </p:sp>
        </mc:Fallback>
      </mc:AlternateContent>
      <p:sp>
        <p:nvSpPr>
          <p:cNvPr id="3" name="Rectangle 2"/>
          <p:cNvSpPr/>
          <p:nvPr/>
        </p:nvSpPr>
        <p:spPr>
          <a:xfrm>
            <a:off x="6764951" y="6501153"/>
            <a:ext cx="2379049" cy="369332"/>
          </a:xfrm>
          <a:prstGeom prst="rect">
            <a:avLst/>
          </a:prstGeom>
        </p:spPr>
        <p:txBody>
          <a:bodyPr wrap="none">
            <a:spAutoFit/>
          </a:bodyPr>
          <a:lstStyle/>
          <a:p>
            <a:r>
              <a:rPr lang="en-US" altLang="zh-TW" u="sng" dirty="0" smtClean="0">
                <a:hlinkClick r:id="rId6"/>
              </a:rPr>
              <a:t>10.1098/rstl.1866.0013</a:t>
            </a:r>
            <a:endParaRPr lang="zh-TW" altLang="en-US" dirty="0"/>
          </a:p>
        </p:txBody>
      </p:sp>
      <p:grpSp>
        <p:nvGrpSpPr>
          <p:cNvPr id="7201" name="Group 7200"/>
          <p:cNvGrpSpPr/>
          <p:nvPr/>
        </p:nvGrpSpPr>
        <p:grpSpPr>
          <a:xfrm>
            <a:off x="1906545" y="2174787"/>
            <a:ext cx="703305" cy="128009"/>
            <a:chOff x="1906545" y="2174787"/>
            <a:chExt cx="703305" cy="128009"/>
          </a:xfrm>
        </p:grpSpPr>
        <p:sp>
          <p:nvSpPr>
            <p:cNvPr id="34" name="Oval 33"/>
            <p:cNvSpPr>
              <a:spLocks/>
            </p:cNvSpPr>
            <p:nvPr/>
          </p:nvSpPr>
          <p:spPr>
            <a:xfrm>
              <a:off x="1906545" y="2174787"/>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 name="Straight Arrow Connector 52"/>
            <p:cNvCxnSpPr>
              <a:stCxn id="34" idx="6"/>
            </p:cNvCxnSpPr>
            <p:nvPr/>
          </p:nvCxnSpPr>
          <p:spPr>
            <a:xfrm>
              <a:off x="2018145" y="2230587"/>
              <a:ext cx="591705" cy="7220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p:cNvCxnSpPr>
            <a:stCxn id="12" idx="6"/>
          </p:cNvCxnSpPr>
          <p:nvPr/>
        </p:nvCxnSpPr>
        <p:spPr>
          <a:xfrm>
            <a:off x="1782401" y="1913589"/>
            <a:ext cx="59446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199" name="Group 7198"/>
          <p:cNvGrpSpPr/>
          <p:nvPr/>
        </p:nvGrpSpPr>
        <p:grpSpPr>
          <a:xfrm>
            <a:off x="821890" y="1463597"/>
            <a:ext cx="3010725" cy="2359965"/>
            <a:chOff x="821890" y="1463597"/>
            <a:chExt cx="3010725" cy="2359965"/>
          </a:xfrm>
        </p:grpSpPr>
        <p:grpSp>
          <p:nvGrpSpPr>
            <p:cNvPr id="4" name="Group 3"/>
            <p:cNvGrpSpPr/>
            <p:nvPr/>
          </p:nvGrpSpPr>
          <p:grpSpPr>
            <a:xfrm>
              <a:off x="821890" y="1523064"/>
              <a:ext cx="2772700" cy="2300498"/>
              <a:chOff x="821890" y="1709054"/>
              <a:chExt cx="2772700" cy="2300498"/>
            </a:xfrm>
          </p:grpSpPr>
          <p:sp>
            <p:nvSpPr>
              <p:cNvPr id="6" name="Oval 5"/>
              <p:cNvSpPr>
                <a:spLocks/>
              </p:cNvSpPr>
              <p:nvPr/>
            </p:nvSpPr>
            <p:spPr>
              <a:xfrm>
                <a:off x="2717340" y="1755330"/>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Oval 6"/>
              <p:cNvSpPr>
                <a:spLocks/>
              </p:cNvSpPr>
              <p:nvPr/>
            </p:nvSpPr>
            <p:spPr>
              <a:xfrm>
                <a:off x="3195971" y="2136331"/>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Oval 7"/>
              <p:cNvSpPr>
                <a:spLocks/>
              </p:cNvSpPr>
              <p:nvPr/>
            </p:nvSpPr>
            <p:spPr>
              <a:xfrm>
                <a:off x="2907839" y="2326830"/>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Oval 8"/>
              <p:cNvSpPr>
                <a:spLocks/>
              </p:cNvSpPr>
              <p:nvPr/>
            </p:nvSpPr>
            <p:spPr>
              <a:xfrm>
                <a:off x="2431589" y="223519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Oval 9"/>
              <p:cNvSpPr>
                <a:spLocks/>
              </p:cNvSpPr>
              <p:nvPr/>
            </p:nvSpPr>
            <p:spPr>
              <a:xfrm>
                <a:off x="2147051" y="194944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Oval 10"/>
              <p:cNvSpPr>
                <a:spLocks/>
              </p:cNvSpPr>
              <p:nvPr/>
            </p:nvSpPr>
            <p:spPr>
              <a:xfrm>
                <a:off x="1906545" y="170905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Oval 11"/>
              <p:cNvSpPr>
                <a:spLocks/>
              </p:cNvSpPr>
              <p:nvPr/>
            </p:nvSpPr>
            <p:spPr>
              <a:xfrm>
                <a:off x="1670801" y="2043779"/>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Oval 12"/>
              <p:cNvSpPr>
                <a:spLocks/>
              </p:cNvSpPr>
              <p:nvPr/>
            </p:nvSpPr>
            <p:spPr>
              <a:xfrm>
                <a:off x="1619763" y="2377186"/>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Oval 13"/>
              <p:cNvSpPr>
                <a:spLocks/>
              </p:cNvSpPr>
              <p:nvPr/>
            </p:nvSpPr>
            <p:spPr>
              <a:xfrm>
                <a:off x="2148595" y="2470054"/>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Oval 14"/>
              <p:cNvSpPr>
                <a:spLocks/>
              </p:cNvSpPr>
              <p:nvPr/>
            </p:nvSpPr>
            <p:spPr>
              <a:xfrm>
                <a:off x="1242176" y="1806367"/>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Oval 15"/>
              <p:cNvSpPr>
                <a:spLocks/>
              </p:cNvSpPr>
              <p:nvPr/>
            </p:nvSpPr>
            <p:spPr>
              <a:xfrm>
                <a:off x="1150850" y="2235223"/>
                <a:ext cx="111600" cy="11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Oval 16"/>
              <p:cNvSpPr>
                <a:spLocks/>
              </p:cNvSpPr>
              <p:nvPr/>
            </p:nvSpPr>
            <p:spPr>
              <a:xfrm>
                <a:off x="2822590" y="3373104"/>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Oval 17"/>
              <p:cNvSpPr>
                <a:spLocks/>
              </p:cNvSpPr>
              <p:nvPr/>
            </p:nvSpPr>
            <p:spPr>
              <a:xfrm>
                <a:off x="3482990" y="3373104"/>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Oval 18"/>
              <p:cNvSpPr>
                <a:spLocks/>
              </p:cNvSpPr>
              <p:nvPr/>
            </p:nvSpPr>
            <p:spPr>
              <a:xfrm>
                <a:off x="3148361" y="3710667"/>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Oval 19"/>
              <p:cNvSpPr>
                <a:spLocks/>
              </p:cNvSpPr>
              <p:nvPr/>
            </p:nvSpPr>
            <p:spPr>
              <a:xfrm>
                <a:off x="2388281" y="3611767"/>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Oval 20"/>
              <p:cNvSpPr>
                <a:spLocks/>
              </p:cNvSpPr>
              <p:nvPr/>
            </p:nvSpPr>
            <p:spPr>
              <a:xfrm>
                <a:off x="1913019" y="323161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Oval 21"/>
              <p:cNvSpPr>
                <a:spLocks/>
              </p:cNvSpPr>
              <p:nvPr/>
            </p:nvSpPr>
            <p:spPr>
              <a:xfrm>
                <a:off x="1815902" y="347238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Oval 22"/>
              <p:cNvSpPr>
                <a:spLocks/>
              </p:cNvSpPr>
              <p:nvPr/>
            </p:nvSpPr>
            <p:spPr>
              <a:xfrm>
                <a:off x="1393628" y="3236347"/>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Oval 23"/>
              <p:cNvSpPr>
                <a:spLocks/>
              </p:cNvSpPr>
              <p:nvPr/>
            </p:nvSpPr>
            <p:spPr>
              <a:xfrm>
                <a:off x="962621" y="3280739"/>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Oval 24"/>
              <p:cNvSpPr>
                <a:spLocks/>
              </p:cNvSpPr>
              <p:nvPr/>
            </p:nvSpPr>
            <p:spPr>
              <a:xfrm>
                <a:off x="1011555" y="3520216"/>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Oval 25"/>
              <p:cNvSpPr>
                <a:spLocks/>
              </p:cNvSpPr>
              <p:nvPr/>
            </p:nvSpPr>
            <p:spPr>
              <a:xfrm>
                <a:off x="1342590" y="3850839"/>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Oval 26"/>
              <p:cNvSpPr>
                <a:spLocks/>
              </p:cNvSpPr>
              <p:nvPr/>
            </p:nvSpPr>
            <p:spPr>
              <a:xfrm>
                <a:off x="821890" y="3897952"/>
                <a:ext cx="111600" cy="11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42" name="Straight Arrow Connector 41"/>
            <p:cNvCxnSpPr>
              <a:stCxn id="11" idx="6"/>
            </p:cNvCxnSpPr>
            <p:nvPr/>
          </p:nvCxnSpPr>
          <p:spPr>
            <a:xfrm flipV="1">
              <a:off x="2018145" y="1463597"/>
              <a:ext cx="504572" cy="11526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6"/>
            </p:cNvCxnSpPr>
            <p:nvPr/>
          </p:nvCxnSpPr>
          <p:spPr>
            <a:xfrm flipV="1">
              <a:off x="2828940" y="1516468"/>
              <a:ext cx="518694" cy="1086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 idx="6"/>
            </p:cNvCxnSpPr>
            <p:nvPr/>
          </p:nvCxnSpPr>
          <p:spPr>
            <a:xfrm flipV="1">
              <a:off x="3307571" y="1897469"/>
              <a:ext cx="525044" cy="1086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p:cNvCxnSpPr>
            <p:nvPr/>
          </p:nvCxnSpPr>
          <p:spPr>
            <a:xfrm>
              <a:off x="2258651" y="1819254"/>
              <a:ext cx="570289" cy="476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6"/>
            </p:cNvCxnSpPr>
            <p:nvPr/>
          </p:nvCxnSpPr>
          <p:spPr>
            <a:xfrm flipV="1">
              <a:off x="2543189" y="2006142"/>
              <a:ext cx="541923" cy="988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4" idx="6"/>
            </p:cNvCxnSpPr>
            <p:nvPr/>
          </p:nvCxnSpPr>
          <p:spPr>
            <a:xfrm>
              <a:off x="2260195" y="2339864"/>
              <a:ext cx="568745" cy="5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002378" y="2081919"/>
              <a:ext cx="575192" cy="109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5" idx="6"/>
            </p:cNvCxnSpPr>
            <p:nvPr/>
          </p:nvCxnSpPr>
          <p:spPr>
            <a:xfrm flipV="1">
              <a:off x="1353776" y="1675241"/>
              <a:ext cx="578185" cy="9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6" idx="6"/>
            </p:cNvCxnSpPr>
            <p:nvPr/>
          </p:nvCxnSpPr>
          <p:spPr>
            <a:xfrm>
              <a:off x="1262450" y="2105033"/>
              <a:ext cx="591591" cy="131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3" idx="6"/>
            </p:cNvCxnSpPr>
            <p:nvPr/>
          </p:nvCxnSpPr>
          <p:spPr>
            <a:xfrm flipV="1">
              <a:off x="1731363" y="2052608"/>
              <a:ext cx="511273" cy="1943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7" idx="6"/>
            </p:cNvCxnSpPr>
            <p:nvPr/>
          </p:nvCxnSpPr>
          <p:spPr>
            <a:xfrm>
              <a:off x="2934190" y="3242914"/>
              <a:ext cx="225060" cy="638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9" idx="6"/>
            </p:cNvCxnSpPr>
            <p:nvPr/>
          </p:nvCxnSpPr>
          <p:spPr>
            <a:xfrm>
              <a:off x="3259961" y="3580477"/>
              <a:ext cx="221943" cy="73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8" idx="6"/>
            </p:cNvCxnSpPr>
            <p:nvPr/>
          </p:nvCxnSpPr>
          <p:spPr>
            <a:xfrm>
              <a:off x="3594590" y="3242914"/>
              <a:ext cx="238025" cy="992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0" idx="6"/>
            </p:cNvCxnSpPr>
            <p:nvPr/>
          </p:nvCxnSpPr>
          <p:spPr>
            <a:xfrm>
              <a:off x="2499881" y="3481577"/>
              <a:ext cx="236942" cy="10934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3" idx="6"/>
            </p:cNvCxnSpPr>
            <p:nvPr/>
          </p:nvCxnSpPr>
          <p:spPr>
            <a:xfrm>
              <a:off x="1505228" y="3106157"/>
              <a:ext cx="221373" cy="1057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5" idx="6"/>
            </p:cNvCxnSpPr>
            <p:nvPr/>
          </p:nvCxnSpPr>
          <p:spPr>
            <a:xfrm>
              <a:off x="1123155" y="3390026"/>
              <a:ext cx="237067" cy="1031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6" idx="6"/>
            </p:cNvCxnSpPr>
            <p:nvPr/>
          </p:nvCxnSpPr>
          <p:spPr>
            <a:xfrm flipV="1">
              <a:off x="1454190" y="3664849"/>
              <a:ext cx="228153" cy="5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4" idx="6"/>
            </p:cNvCxnSpPr>
            <p:nvPr/>
          </p:nvCxnSpPr>
          <p:spPr>
            <a:xfrm>
              <a:off x="1074221" y="3150549"/>
              <a:ext cx="221218" cy="36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7" idx="6"/>
            </p:cNvCxnSpPr>
            <p:nvPr/>
          </p:nvCxnSpPr>
          <p:spPr>
            <a:xfrm>
              <a:off x="933490" y="3767762"/>
              <a:ext cx="224642" cy="703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1" idx="6"/>
            </p:cNvCxnSpPr>
            <p:nvPr/>
          </p:nvCxnSpPr>
          <p:spPr>
            <a:xfrm flipV="1">
              <a:off x="2024619" y="3050357"/>
              <a:ext cx="178232" cy="5106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2" idx="6"/>
            </p:cNvCxnSpPr>
            <p:nvPr/>
          </p:nvCxnSpPr>
          <p:spPr>
            <a:xfrm>
              <a:off x="1927502" y="3342196"/>
              <a:ext cx="234951" cy="5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49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E-6 -2.38723E-6 L -0.00121 0.18737 " pathEditMode="relative" rAng="0" ptsTypes="AA">
                                      <p:cBhvr>
                                        <p:cTn id="16" dur="2000" fill="hold"/>
                                        <p:tgtEl>
                                          <p:spTgt spid="7201"/>
                                        </p:tgtEl>
                                        <p:attrNameLst>
                                          <p:attrName>ppt_x</p:attrName>
                                          <p:attrName>ppt_y</p:attrName>
                                        </p:attrNameLst>
                                      </p:cBhvr>
                                      <p:rCtr x="-69" y="9368"/>
                                    </p:animMotion>
                                  </p:childTnLst>
                                </p:cTn>
                              </p:par>
                              <p:par>
                                <p:cTn id="17" presetID="42" presetClass="path" presetSubtype="0" accel="50000" decel="50000" fill="hold" nodeType="withEffect">
                                  <p:stCondLst>
                                    <p:cond delay="0"/>
                                  </p:stCondLst>
                                  <p:childTnLst>
                                    <p:animMotion origin="layout" path="M -3.33333E-6 -5.5517E-7 L 0.00122 -0.1499 " pathEditMode="relative" rAng="0" ptsTypes="AA">
                                      <p:cBhvr>
                                        <p:cTn id="18" dur="2000" fill="hold"/>
                                        <p:tgtEl>
                                          <p:spTgt spid="7200"/>
                                        </p:tgtEl>
                                        <p:attrNameLst>
                                          <p:attrName>ppt_x</p:attrName>
                                          <p:attrName>ppt_y</p:attrName>
                                        </p:attrNameLst>
                                      </p:cBhvr>
                                      <p:rCtr x="52" y="-7495"/>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coefficients of viscosity</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528374" y="1373183"/>
                <a:ext cx="7970166" cy="784446"/>
              </a:xfrm>
              <a:prstGeom prst="rect">
                <a:avLst/>
              </a:prstGeom>
            </p:spPr>
            <p:txBody>
              <a:bodyPr wrap="square">
                <a:spAutoFit/>
              </a:bodyPr>
              <a:lstStyle/>
              <a:p>
                <a:r>
                  <a:rPr lang="en-US" altLang="zh-TW" dirty="0" smtClean="0"/>
                  <a:t>The coefficients of viscosity </a:t>
                </a:r>
                <a14:m>
                  <m:oMath xmlns:m="http://schemas.openxmlformats.org/officeDocument/2006/math">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r>
                      <a:rPr lang="zh-TW" altLang="en-US" i="1">
                        <a:latin typeface="Cambria Math"/>
                      </a:rPr>
                      <m:t>𝜌</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en-US" altLang="zh-TW" b="0" i="1" smtClean="0">
                                <a:latin typeface="Cambria Math"/>
                              </a:rPr>
                              <m:t>𝑣</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en-US" altLang="zh-TW" b="0" i="1" smtClean="0">
                            <a:latin typeface="Cambria Math"/>
                          </a:rPr>
                          <m:t>𝑣</m:t>
                        </m:r>
                      </m:sub>
                    </m:sSub>
                  </m:oMath>
                </a14:m>
                <a:r>
                  <a:rPr lang="zh-TW" altLang="en-US" dirty="0" smtClean="0"/>
                  <a:t> </a:t>
                </a:r>
                <a:r>
                  <a:rPr lang="en-US" altLang="zh-TW" dirty="0" smtClean="0"/>
                  <a:t>look very familiar to the </a:t>
                </a:r>
                <a:r>
                  <a:rPr lang="en-US" altLang="zh-TW" dirty="0"/>
                  <a:t>thermal conductivity </a:t>
                </a:r>
                <a14:m>
                  <m:oMath xmlns:m="http://schemas.openxmlformats.org/officeDocument/2006/math">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r>
                      <a:rPr lang="en-US" altLang="zh-TW" i="1">
                        <a:latin typeface="Cambria Math"/>
                      </a:rPr>
                      <m:t>(</m:t>
                    </m:r>
                    <m:sSub>
                      <m:sSubPr>
                        <m:ctrlPr>
                          <a:rPr lang="zh-TW" altLang="en-US" i="1">
                            <a:latin typeface="Cambria Math"/>
                          </a:rPr>
                        </m:ctrlPr>
                      </m:sSubPr>
                      <m:e>
                        <m:r>
                          <a:rPr lang="zh-TW" altLang="en-US" i="1">
                            <a:latin typeface="Cambria Math"/>
                          </a:rPr>
                          <m:t>𝐶</m:t>
                        </m:r>
                      </m:e>
                      <m:sub>
                        <m:r>
                          <a:rPr lang="zh-TW" altLang="en-US" i="1">
                            <a:latin typeface="Cambria Math"/>
                          </a:rPr>
                          <m:t>𝑉</m:t>
                        </m:r>
                      </m:sub>
                    </m:sSub>
                    <m:r>
                      <a:rPr lang="zh-TW" altLang="en-US" i="1">
                        <a:latin typeface="Cambria Math"/>
                      </a:rPr>
                      <m:t>𝑛</m:t>
                    </m:r>
                    <m:r>
                      <a:rPr lang="en-US" altLang="zh-TW" i="1">
                        <a:latin typeface="Cambria Math"/>
                      </a:rPr>
                      <m:t>)</m:t>
                    </m:r>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𝑐</m:t>
                        </m:r>
                      </m:sub>
                    </m:sSub>
                  </m:oMath>
                </a14:m>
                <a:r>
                  <a:rPr lang="en-US" altLang="zh-TW" dirty="0" smtClean="0"/>
                  <a:t>.</a:t>
                </a:r>
              </a:p>
            </p:txBody>
          </p:sp>
        </mc:Choice>
        <mc:Fallback xmlns="">
          <p:sp>
            <p:nvSpPr>
              <p:cNvPr id="3" name="Rectangle 2"/>
              <p:cNvSpPr>
                <a:spLocks noRot="1" noChangeAspect="1" noMove="1" noResize="1" noEditPoints="1" noAdjustHandles="1" noChangeArrowheads="1" noChangeShapeType="1" noTextEdit="1"/>
              </p:cNvSpPr>
              <p:nvPr/>
            </p:nvSpPr>
            <p:spPr>
              <a:xfrm>
                <a:off x="528374" y="1373183"/>
                <a:ext cx="7970166" cy="784446"/>
              </a:xfrm>
              <a:prstGeom prst="rect">
                <a:avLst/>
              </a:prstGeom>
              <a:blipFill rotWithShape="1">
                <a:blip r:embed="rId2"/>
                <a:stretch>
                  <a:fillRect l="-689" t="-3101" b="-3876"/>
                </a:stretch>
              </a:blipFill>
            </p:spPr>
            <p:txBody>
              <a:bodyPr/>
              <a:lstStyle/>
              <a:p>
                <a:r>
                  <a:rPr lang="zh-TW" altLang="en-US">
                    <a:noFill/>
                  </a:rPr>
                  <a:t> </a:t>
                </a:r>
              </a:p>
            </p:txBody>
          </p:sp>
        </mc:Fallback>
      </mc:AlternateContent>
      <p:grpSp>
        <p:nvGrpSpPr>
          <p:cNvPr id="10" name="Group 9"/>
          <p:cNvGrpSpPr/>
          <p:nvPr/>
        </p:nvGrpSpPr>
        <p:grpSpPr>
          <a:xfrm>
            <a:off x="3527578" y="3989690"/>
            <a:ext cx="3326746" cy="915409"/>
            <a:chOff x="5938462" y="2948530"/>
            <a:chExt cx="3326746" cy="915409"/>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462" y="2948530"/>
              <a:ext cx="2020004" cy="38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7757435" y="3211104"/>
              <a:ext cx="82683" cy="2835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51724" y="3494607"/>
              <a:ext cx="2613484"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Typo in textbook? </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14" name="Rectangle 13"/>
              <p:cNvSpPr/>
              <p:nvPr/>
            </p:nvSpPr>
            <p:spPr>
              <a:xfrm>
                <a:off x="528373" y="5111967"/>
                <a:ext cx="7970167" cy="1369862"/>
              </a:xfrm>
              <a:prstGeom prst="rect">
                <a:avLst/>
              </a:prstGeom>
            </p:spPr>
            <p:txBody>
              <a:bodyPr wrap="square">
                <a:spAutoFit/>
              </a:bodyPr>
              <a:lstStyle/>
              <a:p>
                <a:r>
                  <a:rPr lang="en-US" altLang="zh-TW" dirty="0"/>
                  <a:t>Thus, </a:t>
                </a:r>
                <a:r>
                  <a:rPr lang="en-US" altLang="zh-TW" dirty="0" smtClean="0"/>
                  <a:t>for </a:t>
                </a:r>
                <a14:m>
                  <m:oMath xmlns:m="http://schemas.openxmlformats.org/officeDocument/2006/math">
                    <m:sSup>
                      <m:sSupPr>
                        <m:ctrlPr>
                          <a:rPr lang="zh-TW" altLang="en-US" i="1">
                            <a:latin typeface="Cambria Math"/>
                          </a:rPr>
                        </m:ctrlPr>
                      </m:sSupPr>
                      <m:e>
                        <m:r>
                          <a:rPr lang="zh-TW" altLang="en-US" i="1">
                            <a:latin typeface="Cambria Math"/>
                          </a:rPr>
                          <m:t>𝑒</m:t>
                        </m:r>
                      </m:e>
                      <m:sup>
                        <m:r>
                          <a:rPr lang="zh-TW" altLang="en-US">
                            <a:latin typeface="Cambria Math"/>
                          </a:rPr>
                          <m:t>−</m:t>
                        </m:r>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m:t>
                        </m:r>
                      </m:sup>
                    </m:sSup>
                  </m:oMath>
                </a14:m>
                <a:r>
                  <a:rPr lang="zh-TW" altLang="en-US" dirty="0" smtClean="0"/>
                  <a:t> </a:t>
                </a:r>
                <a:r>
                  <a:rPr lang="en-US" altLang="zh-TW" dirty="0" smtClean="0"/>
                  <a:t>plasma,</a:t>
                </a:r>
                <a:endParaRPr lang="zh-TW" altLang="en-US" dirty="0"/>
              </a:p>
              <a:p>
                <a:endParaRPr lang="en-US" altLang="zh-TW" dirty="0"/>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m:rPr>
                                  <m:sty m:val="p"/>
                                </m:rPr>
                                <a:rPr lang="zh-TW" altLang="en-US">
                                  <a:latin typeface="Cambria Math"/>
                                </a:rPr>
                                <m:t>πe</m:t>
                              </m:r>
                            </m:e>
                            <m:sup>
                              <m:r>
                                <a:rPr lang="zh-TW" altLang="en-US">
                                  <a:latin typeface="Cambria Math"/>
                                </a:rPr>
                                <m:t>4</m:t>
                              </m:r>
                            </m:sup>
                          </m:sSup>
                        </m:den>
                      </m:f>
                      <m:r>
                        <a:rPr lang="zh-TW" altLang="en-US">
                          <a:latin typeface="Cambria Math"/>
                        </a:rPr>
                        <m:t>⁢</m:t>
                      </m:r>
                      <m:rad>
                        <m:radPr>
                          <m:degHide m:val="on"/>
                          <m:ctrlPr>
                            <a:rPr lang="zh-TW" altLang="en-US" i="1">
                              <a:latin typeface="Cambria Math"/>
                            </a:rPr>
                          </m:ctrlPr>
                        </m:radPr>
                        <m:deg/>
                        <m:e>
                          <m:r>
                            <a:rPr lang="zh-TW" altLang="en-US">
                              <a:latin typeface="Cambria Math"/>
                            </a:rPr>
                            <m:t>3⁢</m:t>
                          </m:r>
                          <m:sSub>
                            <m:sSubPr>
                              <m:ctrlPr>
                                <a:rPr lang="zh-TW" altLang="en-US" i="1">
                                  <a:latin typeface="Cambria Math"/>
                                </a:rPr>
                              </m:ctrlPr>
                            </m:sSubPr>
                            <m:e>
                              <m:r>
                                <a:rPr lang="zh-TW" altLang="en-US" i="1">
                                  <a:latin typeface="Cambria Math"/>
                                </a:rPr>
                                <m:t>𝑚</m:t>
                              </m:r>
                            </m:e>
                            <m:sub>
                              <m:r>
                                <a:rPr lang="zh-TW" altLang="en-US" i="1">
                                  <a:latin typeface="Cambria Math"/>
                                </a:rPr>
                                <m:t>𝑝</m:t>
                              </m:r>
                            </m:sub>
                          </m:sSub>
                        </m:e>
                      </m:rad>
                      <m:r>
                        <a:rPr lang="zh-TW" altLang="en-US">
                          <a:latin typeface="Cambria Math"/>
                        </a:rPr>
                        <m:t>⁢</m:t>
                      </m:r>
                      <m:sSup>
                        <m:sSupPr>
                          <m:ctrlPr>
                            <a:rPr lang="zh-TW" altLang="en-US" i="1">
                              <a:latin typeface="Cambria Math"/>
                            </a:rPr>
                          </m:ctrlPr>
                        </m:sSupPr>
                        <m:e>
                          <m:d>
                            <m:dPr>
                              <m:ctrlPr>
                                <a:rPr lang="zh-TW" altLang="en-US" i="1">
                                  <a:latin typeface="Cambria Math"/>
                                </a:rPr>
                              </m:ctrlPr>
                            </m:dPr>
                            <m:e>
                              <m:r>
                                <m:rPr>
                                  <m:sty m:val="p"/>
                                </m:rPr>
                                <a:rPr lang="zh-TW" altLang="en-US">
                                  <a:latin typeface="Cambria Math"/>
                                </a:rPr>
                                <m:t>kT</m:t>
                              </m:r>
                            </m:e>
                          </m:d>
                        </m:e>
                        <m:sup>
                          <m:f>
                            <m:fPr>
                              <m:ctrlPr>
                                <a:rPr lang="zh-TW" altLang="en-US" i="1">
                                  <a:latin typeface="Cambria Math"/>
                                </a:rPr>
                              </m:ctrlPr>
                            </m:fPr>
                            <m:num>
                              <m:r>
                                <a:rPr lang="zh-TW" altLang="en-US">
                                  <a:latin typeface="Cambria Math"/>
                                </a:rPr>
                                <m:t>5</m:t>
                              </m:r>
                            </m:num>
                            <m:den>
                              <m:r>
                                <a:rPr lang="zh-TW" altLang="en-US">
                                  <a:latin typeface="Cambria Math"/>
                                </a:rPr>
                                <m:t>2</m:t>
                              </m:r>
                            </m:den>
                          </m:f>
                        </m:sup>
                      </m:sSup>
                      <m:r>
                        <a:rPr lang="zh-TW" altLang="en-US">
                          <a:latin typeface="Cambria Math"/>
                        </a:rPr>
                        <m:t>≈3.×</m:t>
                      </m:r>
                      <m:sSup>
                        <m:sSupPr>
                          <m:ctrlPr>
                            <a:rPr lang="zh-TW" altLang="en-US" i="1">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r>
                        <m:rPr>
                          <m:sty m:val="p"/>
                        </m:rPr>
                        <a:rPr lang="zh-TW" altLang="en-US">
                          <a:latin typeface="Cambria Math"/>
                        </a:rPr>
                        <m:t>erg</m:t>
                      </m:r>
                      <m:r>
                        <a:rPr lang="zh-TW" altLang="en-US">
                          <a:latin typeface="Cambria Math"/>
                        </a:rPr>
                        <m:t>·</m:t>
                      </m:r>
                      <m:r>
                        <a:rPr lang="zh-TW" altLang="en-US" i="1">
                          <a:latin typeface="Cambria Math"/>
                        </a:rPr>
                        <m:t>𝑠</m:t>
                      </m:r>
                      <m:r>
                        <a:rPr lang="zh-TW" altLang="en-US">
                          <a:latin typeface="Cambria Math"/>
                        </a:rPr>
                        <m:t>·</m:t>
                      </m:r>
                      <m:sSup>
                        <m:sSupPr>
                          <m:ctrlPr>
                            <a:rPr lang="zh-TW" altLang="en-US" i="1">
                              <a:latin typeface="Cambria Math"/>
                            </a:rPr>
                          </m:ctrlPr>
                        </m:sSupPr>
                        <m:e>
                          <m:r>
                            <m:rPr>
                              <m:sty m:val="p"/>
                            </m:rPr>
                            <a:rPr lang="zh-TW" altLang="en-US">
                              <a:latin typeface="Cambria Math"/>
                            </a:rPr>
                            <m:t>cm</m:t>
                          </m:r>
                        </m:e>
                        <m:sup>
                          <m:r>
                            <a:rPr lang="zh-TW" altLang="en-US">
                              <a:latin typeface="Cambria Math"/>
                            </a:rPr>
                            <m:t>−3</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𝑇</m:t>
                                  </m:r>
                                </m:num>
                                <m:den>
                                  <m:r>
                                    <a:rPr lang="zh-TW" altLang="en-US">
                                      <a:latin typeface="Cambria Math"/>
                                    </a:rPr>
                                    <m:t>4.×</m:t>
                                  </m:r>
                                  <m:sSup>
                                    <m:sSupPr>
                                      <m:ctrlPr>
                                        <a:rPr lang="zh-TW" altLang="en-US" i="1">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r>
                                    <a:rPr lang="zh-TW" altLang="en-US" i="1">
                                      <a:latin typeface="Cambria Math"/>
                                    </a:rPr>
                                    <m:t>𝐾</m:t>
                                  </m:r>
                                </m:den>
                              </m:f>
                            </m:e>
                          </m:d>
                        </m:e>
                        <m:sup>
                          <m:f>
                            <m:fPr>
                              <m:ctrlPr>
                                <a:rPr lang="zh-TW" altLang="en-US" i="1">
                                  <a:latin typeface="Cambria Math"/>
                                </a:rPr>
                              </m:ctrlPr>
                            </m:fPr>
                            <m:num>
                              <m:r>
                                <a:rPr lang="zh-TW" altLang="en-US">
                                  <a:latin typeface="Cambria Math"/>
                                </a:rPr>
                                <m:t>5</m:t>
                              </m:r>
                            </m:num>
                            <m:den>
                              <m:r>
                                <a:rPr lang="zh-TW" altLang="en-US">
                                  <a:latin typeface="Cambria Math"/>
                                </a:rPr>
                                <m:t>2</m:t>
                              </m:r>
                            </m:den>
                          </m:f>
                        </m:sup>
                      </m:sSup>
                    </m:oMath>
                  </m:oMathPara>
                </a14:m>
                <a:endParaRPr lang="zh-TW" alt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28373" y="5111967"/>
                <a:ext cx="7970167" cy="1369862"/>
              </a:xfrm>
              <a:prstGeom prst="rect">
                <a:avLst/>
              </a:prstGeom>
              <a:blipFill rotWithShape="1">
                <a:blip r:embed="rId4"/>
                <a:stretch>
                  <a:fillRect l="-689" t="-22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28371" y="2755422"/>
                <a:ext cx="5689550" cy="1432956"/>
              </a:xfrm>
              <a:prstGeom prst="rect">
                <a:avLst/>
              </a:prstGeom>
            </p:spPr>
            <p:txBody>
              <a:bodyPr wrap="square">
                <a:spAutoFit/>
              </a:bodyPr>
              <a:lstStyle/>
              <a:p>
                <a:r>
                  <a:rPr lang="en-US" altLang="zh-TW" dirty="0"/>
                  <a:t>However, in case of momentum, for an electron-proton plasma, the momentum is mainly carried by the protons. Thus, both </a:t>
                </a:r>
                <a14:m>
                  <m:oMath xmlns:m="http://schemas.openxmlformats.org/officeDocument/2006/math">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en-US" altLang="zh-TW" i="1">
                                <a:latin typeface="Cambria Math"/>
                              </a:rPr>
                              <m:t>𝑣</m:t>
                            </m:r>
                          </m:sub>
                        </m:sSub>
                      </m:e>
                    </m:d>
                    <m:r>
                      <a:rPr lang="zh-TW" altLang="en-US">
                        <a:latin typeface="Cambria Math"/>
                      </a:rPr>
                      <m:t>⁢⁢</m:t>
                    </m:r>
                  </m:oMath>
                </a14:m>
                <a:r>
                  <a:rPr lang="en-US" altLang="zh-TW" dirty="0"/>
                  <a:t>and </a:t>
                </a:r>
                <a14:m>
                  <m:oMath xmlns:m="http://schemas.openxmlformats.org/officeDocument/2006/math">
                    <m:sSub>
                      <m:sSubPr>
                        <m:ctrlPr>
                          <a:rPr lang="zh-TW" altLang="en-US" i="1">
                            <a:latin typeface="Cambria Math"/>
                          </a:rPr>
                        </m:ctrlPr>
                      </m:sSubPr>
                      <m:e>
                        <m:r>
                          <a:rPr lang="zh-TW" altLang="en-US">
                            <a:latin typeface="Cambria Math"/>
                          </a:rPr>
                          <m:t>ℓ</m:t>
                        </m:r>
                      </m:e>
                      <m:sub>
                        <m:r>
                          <a:rPr lang="en-US" altLang="zh-TW" i="1">
                            <a:latin typeface="Cambria Math"/>
                          </a:rPr>
                          <m:t>𝑣</m:t>
                        </m:r>
                      </m:sub>
                    </m:sSub>
                  </m:oMath>
                </a14:m>
                <a:r>
                  <a:rPr lang="zh-TW" altLang="en-US" dirty="0"/>
                  <a:t> </a:t>
                </a:r>
                <a:r>
                  <a:rPr lang="en-US" altLang="zh-TW" dirty="0"/>
                  <a:t>have to use values for protons. </a:t>
                </a:r>
                <a14:m>
                  <m:oMath xmlns:m="http://schemas.openxmlformats.org/officeDocument/2006/math">
                    <m:d>
                      <m:dPr>
                        <m:ctrlPr>
                          <a:rPr lang="en-US" altLang="zh-TW" i="1">
                            <a:latin typeface="Cambria Math"/>
                          </a:rPr>
                        </m:ctrlPr>
                      </m:dPr>
                      <m:e>
                        <m:sSub>
                          <m:sSubPr>
                            <m:ctrlPr>
                              <a:rPr lang="zh-TW" altLang="en-US" i="1">
                                <a:latin typeface="Cambria Math"/>
                              </a:rPr>
                            </m:ctrlPr>
                          </m:sSubPr>
                          <m:e>
                            <m:r>
                              <a:rPr lang="zh-TW" altLang="en-US">
                                <a:latin typeface="Cambria Math"/>
                              </a:rPr>
                              <m:t>ℓ</m:t>
                            </m:r>
                          </m:e>
                          <m:sub>
                            <m:r>
                              <a:rPr lang="en-US" altLang="zh-TW" i="1">
                                <a:latin typeface="Cambria Math"/>
                              </a:rPr>
                              <m:t>𝑣</m:t>
                            </m:r>
                          </m:sub>
                        </m:sSub>
                        <m:r>
                          <a:rPr lang="zh-TW" altLang="en-US">
                            <a:latin typeface="Cambria Math"/>
                          </a:rPr>
                          <m:t>=</m:t>
                        </m:r>
                        <m:f>
                          <m:fPr>
                            <m:ctrlPr>
                              <a:rPr lang="zh-TW" altLang="en-US" i="1">
                                <a:latin typeface="Cambria Math"/>
                              </a:rPr>
                            </m:ctrlPr>
                          </m:fPr>
                          <m:num>
                            <m:r>
                              <a:rPr lang="zh-TW" altLang="en-US">
                                <a:latin typeface="Cambria Math"/>
                              </a:rPr>
                              <m:t>1</m:t>
                            </m:r>
                          </m:num>
                          <m:den>
                            <m:sSub>
                              <m:sSubPr>
                                <m:ctrlPr>
                                  <a:rPr lang="zh-TW" altLang="en-US" i="1">
                                    <a:latin typeface="Cambria Math"/>
                                  </a:rPr>
                                </m:ctrlPr>
                              </m:sSubPr>
                              <m:e>
                                <m:r>
                                  <a:rPr lang="zh-TW" altLang="en-US" i="1">
                                    <a:latin typeface="Cambria Math"/>
                                  </a:rPr>
                                  <m:t>𝑛</m:t>
                                </m:r>
                              </m:e>
                              <m:sub>
                                <m:r>
                                  <a:rPr lang="en-US" altLang="zh-TW" i="1">
                                    <a:latin typeface="Cambria Math"/>
                                  </a:rPr>
                                  <m:t>𝑝</m:t>
                                </m:r>
                              </m:sub>
                            </m:sSub>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𝑐</m:t>
                                </m:r>
                              </m:sub>
                            </m:sSub>
                          </m:den>
                        </m:f>
                        <m:r>
                          <a:rPr lang="en-US" altLang="zh-TW" i="1">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𝑚</m:t>
                                </m:r>
                              </m:e>
                              <m:sub>
                                <m:r>
                                  <a:rPr lang="zh-TW" altLang="en-US" i="1">
                                    <a:latin typeface="Cambria Math"/>
                                  </a:rPr>
                                  <m:t>𝑝</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r>
                                      <m:rPr>
                                        <m:sty m:val="p"/>
                                      </m:rPr>
                                      <a:rPr lang="zh-TW" altLang="en-US">
                                        <a:latin typeface="Cambria Math"/>
                                      </a:rPr>
                                      <m:t>kT</m:t>
                                    </m:r>
                                  </m:e>
                                </m:d>
                              </m:e>
                              <m:sup>
                                <m:r>
                                  <a:rPr lang="zh-TW" altLang="en-US">
                                    <a:latin typeface="Cambria Math"/>
                                  </a:rPr>
                                  <m:t>2</m:t>
                                </m:r>
                              </m:sup>
                            </m:sSup>
                          </m:num>
                          <m:den>
                            <m:r>
                              <a:rPr lang="zh-TW" altLang="en-US" i="1">
                                <a:latin typeface="Cambria Math"/>
                              </a:rPr>
                              <m:t>𝜌</m:t>
                            </m:r>
                            <m:r>
                              <a:rPr lang="zh-TW" altLang="en-US">
                                <a:latin typeface="Cambria Math"/>
                              </a:rPr>
                              <m:t>⁢</m:t>
                            </m:r>
                            <m:r>
                              <a:rPr lang="zh-TW" altLang="en-US" i="1">
                                <a:latin typeface="Cambria Math"/>
                              </a:rPr>
                              <m:t>𝜋</m:t>
                            </m:r>
                            <m:r>
                              <a:rPr lang="zh-TW" altLang="en-US">
                                <a:latin typeface="Cambria Math"/>
                              </a:rPr>
                              <m:t>⁢</m:t>
                            </m:r>
                            <m:sSup>
                              <m:sSupPr>
                                <m:ctrlPr>
                                  <a:rPr lang="zh-TW" altLang="en-US" i="1">
                                    <a:latin typeface="Cambria Math"/>
                                  </a:rPr>
                                </m:ctrlPr>
                              </m:sSupPr>
                              <m:e>
                                <m:r>
                                  <a:rPr lang="zh-TW" altLang="en-US" i="1">
                                    <a:latin typeface="Cambria Math"/>
                                  </a:rPr>
                                  <m:t>𝑒</m:t>
                                </m:r>
                              </m:e>
                              <m:sup>
                                <m:r>
                                  <a:rPr lang="zh-TW" altLang="en-US">
                                    <a:latin typeface="Cambria Math"/>
                                  </a:rPr>
                                  <m:t>4</m:t>
                                </m:r>
                              </m:sup>
                            </m:sSup>
                          </m:den>
                        </m:f>
                        <m:r>
                          <m:rPr>
                            <m:nor/>
                          </m:rPr>
                          <a:rPr lang="zh-TW" altLang="en-US"/>
                          <m:t> </m:t>
                        </m:r>
                      </m:e>
                    </m:d>
                  </m:oMath>
                </a14:m>
                <a:endParaRPr lang="zh-TW" alt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28371" y="2755422"/>
                <a:ext cx="5689550" cy="1432956"/>
              </a:xfrm>
              <a:prstGeom prst="rect">
                <a:avLst/>
              </a:prstGeom>
              <a:blipFill rotWithShape="1">
                <a:blip r:embed="rId5"/>
                <a:stretch>
                  <a:fillRect l="-965" t="-2128"/>
                </a:stretch>
              </a:blipFill>
            </p:spPr>
            <p:txBody>
              <a:bodyPr/>
              <a:lstStyle/>
              <a:p>
                <a:r>
                  <a:rPr lang="zh-TW" altLang="en-US">
                    <a:noFill/>
                  </a:rPr>
                  <a:t> </a:t>
                </a:r>
              </a:p>
            </p:txBody>
          </p:sp>
        </mc:Fallback>
      </mc:AlternateContent>
      <p:pic>
        <p:nvPicPr>
          <p:cNvPr id="8195" name="Picture 3" descr="G:\Desktop\Black Hole Astrophysics\Textbook circle\12 Ch\Viscosity.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23696" y="1893991"/>
            <a:ext cx="2408332" cy="355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How important is it?</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1486858" y="1670777"/>
                <a:ext cx="6336254" cy="1168077"/>
              </a:xfrm>
              <a:prstGeom prst="rect">
                <a:avLst/>
              </a:prstGeom>
              <a:noFill/>
            </p:spPr>
            <p:txBody>
              <a:bodyPr wrap="square" rtlCol="0">
                <a:spAutoFit/>
              </a:bodyPr>
              <a:lstStyle/>
              <a:p>
                <a:r>
                  <a:rPr lang="zh-TW" altLang="en-US" dirty="0" smtClean="0"/>
                  <a:t> </a:t>
                </a:r>
                <a14:m>
                  <m:oMath xmlns:m="http://schemas.openxmlformats.org/officeDocument/2006/math">
                    <m:f>
                      <m:fPr>
                        <m:ctrlPr>
                          <a:rPr lang="zh-TW" altLang="en-US" i="1" smtClean="0">
                            <a:latin typeface="Cambria Math"/>
                          </a:rPr>
                        </m:ctrlPr>
                      </m:fPr>
                      <m:num>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Visc</m:t>
                            </m:r>
                          </m:sub>
                        </m:sSub>
                      </m:num>
                      <m:den>
                        <m:r>
                          <a:rPr lang="zh-TW" altLang="en-US" i="1">
                            <a:latin typeface="Cambria Math"/>
                          </a:rPr>
                          <m:t>𝑝</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f>
                          <m:fPr>
                            <m:type m:val="lin"/>
                            <m:ctrlPr>
                              <a:rPr lang="zh-TW" altLang="en-US" i="1">
                                <a:latin typeface="Cambria Math"/>
                              </a:rPr>
                            </m:ctrlPr>
                          </m:fPr>
                          <m:num>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𝑣</m:t>
                                    </m:r>
                                  </m:sub>
                                </m:sSub>
                              </m:e>
                            </m:d>
                          </m:num>
                          <m:den>
                            <m:r>
                              <a:rPr lang="zh-TW" altLang="en-US" i="1">
                                <a:latin typeface="Cambria Math"/>
                              </a:rPr>
                              <m:t>𝑅</m:t>
                            </m:r>
                          </m:den>
                        </m:f>
                      </m:num>
                      <m:den>
                        <m:r>
                          <m:rPr>
                            <m:sty m:val="p"/>
                          </m:rPr>
                          <a:rPr lang="zh-TW" altLang="en-US">
                            <a:latin typeface="Cambria Math"/>
                          </a:rPr>
                          <m:t>nkT</m:t>
                        </m:r>
                      </m:den>
                    </m:f>
                    <m:r>
                      <a:rPr lang="zh-TW" altLang="en-US">
                        <a:latin typeface="Cambria Math"/>
                      </a:rPr>
                      <m:t>≈3⁢</m:t>
                    </m:r>
                    <m:f>
                      <m:fPr>
                        <m:ctrlPr>
                          <a:rPr lang="zh-TW" altLang="en-US" i="1">
                            <a:latin typeface="Cambria Math"/>
                          </a:rPr>
                        </m:ctrlPr>
                      </m:fPr>
                      <m:num>
                        <m:sSub>
                          <m:sSubPr>
                            <m:ctrlPr>
                              <a:rPr lang="zh-TW" altLang="en-US" i="1">
                                <a:latin typeface="Cambria Math"/>
                              </a:rPr>
                            </m:ctrlPr>
                          </m:sSubPr>
                          <m:e>
                            <m:r>
                              <a:rPr lang="zh-TW" altLang="en-US">
                                <a:latin typeface="Cambria Math"/>
                              </a:rPr>
                              <m:t>ℓ</m:t>
                            </m:r>
                          </m:e>
                          <m:sub>
                            <m:r>
                              <a:rPr lang="zh-TW" altLang="en-US" i="1">
                                <a:latin typeface="Cambria Math"/>
                              </a:rPr>
                              <m:t>𝑣</m:t>
                            </m:r>
                          </m:sub>
                        </m:sSub>
                      </m:num>
                      <m:den>
                        <m:r>
                          <a:rPr lang="zh-TW" altLang="en-US" i="1">
                            <a:latin typeface="Cambria Math"/>
                          </a:rPr>
                          <m:t>𝑅</m:t>
                        </m:r>
                      </m:den>
                    </m:f>
                    <m:r>
                      <a:rPr lang="zh-TW" altLang="en-US">
                        <a:latin typeface="Cambria Math"/>
                      </a:rPr>
                      <m:t>=3⁢</m:t>
                    </m:r>
                    <m:f>
                      <m:fPr>
                        <m:ctrlPr>
                          <a:rPr lang="zh-TW" altLang="en-US" i="1">
                            <a:latin typeface="Cambria Math"/>
                          </a:rPr>
                        </m:ctrlPr>
                      </m:fPr>
                      <m:num>
                        <m:sSup>
                          <m:sSupPr>
                            <m:ctrlPr>
                              <a:rPr lang="zh-TW" altLang="en-US" i="1">
                                <a:latin typeface="Cambria Math"/>
                              </a:rPr>
                            </m:ctrlPr>
                          </m:sSupPr>
                          <m:e>
                            <m:d>
                              <m:dPr>
                                <m:ctrlPr>
                                  <a:rPr lang="zh-TW" altLang="en-US" i="1">
                                    <a:latin typeface="Cambria Math"/>
                                  </a:rPr>
                                </m:ctrlPr>
                              </m:dPr>
                              <m:e>
                                <m:r>
                                  <m:rPr>
                                    <m:sty m:val="p"/>
                                  </m:rPr>
                                  <a:rPr lang="zh-TW" altLang="en-US">
                                    <a:latin typeface="Cambria Math"/>
                                  </a:rPr>
                                  <m:t>kT</m:t>
                                </m:r>
                              </m:e>
                            </m:d>
                          </m:e>
                          <m:sup>
                            <m:r>
                              <a:rPr lang="zh-TW" altLang="en-US">
                                <a:latin typeface="Cambria Math"/>
                              </a:rPr>
                              <m:t>2</m:t>
                            </m:r>
                          </m:sup>
                        </m:sSup>
                      </m:num>
                      <m:den>
                        <m:sSup>
                          <m:sSupPr>
                            <m:ctrlPr>
                              <a:rPr lang="zh-TW" altLang="en-US" i="1">
                                <a:latin typeface="Cambria Math"/>
                              </a:rPr>
                            </m:ctrlPr>
                          </m:sSupPr>
                          <m:e>
                            <m:r>
                              <m:rPr>
                                <m:sty m:val="p"/>
                              </m:rPr>
                              <a:rPr lang="zh-TW" altLang="en-US">
                                <a:latin typeface="Cambria Math"/>
                              </a:rPr>
                              <m:t>πe</m:t>
                            </m:r>
                          </m:e>
                          <m:sup>
                            <m:r>
                              <a:rPr lang="zh-TW" altLang="en-US">
                                <a:latin typeface="Cambria Math"/>
                              </a:rPr>
                              <m:t>4</m:t>
                            </m:r>
                          </m:sup>
                        </m:sSup>
                        <m:r>
                          <a:rPr lang="zh-TW" altLang="en-US">
                            <a:latin typeface="Cambria Math"/>
                          </a:rPr>
                          <m:t>⁢</m:t>
                        </m:r>
                        <m:r>
                          <m:rPr>
                            <m:sty m:val="p"/>
                          </m:rPr>
                          <a:rPr lang="zh-TW" altLang="en-US">
                            <a:latin typeface="Cambria Math"/>
                          </a:rPr>
                          <m:t>nR</m:t>
                        </m:r>
                      </m:den>
                    </m:f>
                  </m:oMath>
                </a14:m>
                <a:endParaRPr lang="en-US" altLang="zh-TW" i="1" dirty="0" smtClean="0">
                  <a:latin typeface="Cambria Math"/>
                </a:endParaRPr>
              </a:p>
              <a:p>
                <a:r>
                  <a:rPr lang="zh-TW" altLang="en-US" dirty="0" smtClean="0"/>
                  <a:t> </a:t>
                </a:r>
                <a:r>
                  <a:rPr lang="en-US" altLang="zh-TW" dirty="0" smtClean="0"/>
                  <a:t>	</a:t>
                </a:r>
                <a14:m>
                  <m:oMath xmlns:m="http://schemas.openxmlformats.org/officeDocument/2006/math">
                    <m:r>
                      <a:rPr lang="zh-TW" altLang="en-US">
                        <a:latin typeface="Cambria Math"/>
                      </a:rPr>
                      <m:t>=1.</m:t>
                    </m:r>
                    <m:r>
                      <a:rPr lang="en-US" altLang="zh-TW" b="0" i="1" smtClean="0">
                        <a:latin typeface="Cambria Math"/>
                      </a:rPr>
                      <m:t>0</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𝑛</m:t>
                                </m:r>
                              </m:num>
                              <m:den>
                                <m:r>
                                  <a:rPr lang="zh-TW" altLang="en-US">
                                    <a:latin typeface="Cambria Math"/>
                                  </a:rPr>
                                  <m:t>3.7×</m:t>
                                </m:r>
                                <m:sSup>
                                  <m:sSupPr>
                                    <m:ctrlPr>
                                      <a:rPr lang="zh-TW" altLang="en-US" i="1">
                                        <a:latin typeface="Cambria Math"/>
                                      </a:rPr>
                                    </m:ctrlPr>
                                  </m:sSupPr>
                                  <m:e>
                                    <m:r>
                                      <a:rPr lang="zh-TW" altLang="en-US">
                                        <a:latin typeface="Cambria Math"/>
                                      </a:rPr>
                                      <m:t>10</m:t>
                                    </m:r>
                                  </m:e>
                                  <m:sup>
                                    <m:r>
                                      <a:rPr lang="zh-TW" altLang="en-US">
                                        <a:latin typeface="Cambria Math"/>
                                      </a:rPr>
                                      <m:t>17</m:t>
                                    </m:r>
                                  </m:sup>
                                </m:sSup>
                                <m:r>
                                  <a:rPr lang="zh-TW" altLang="en-US">
                                    <a:latin typeface="Cambria Math"/>
                                  </a:rPr>
                                  <m:t>⁢</m:t>
                                </m:r>
                                <m:sSup>
                                  <m:sSupPr>
                                    <m:ctrlPr>
                                      <a:rPr lang="zh-TW" altLang="en-US" i="1">
                                        <a:latin typeface="Cambria Math"/>
                                      </a:rPr>
                                    </m:ctrlPr>
                                  </m:sSupPr>
                                  <m:e>
                                    <m:r>
                                      <m:rPr>
                                        <m:sty m:val="p"/>
                                      </m:rPr>
                                      <a:rPr lang="zh-TW" altLang="en-US">
                                        <a:latin typeface="Cambria Math"/>
                                      </a:rPr>
                                      <m:t>cm</m:t>
                                    </m:r>
                                  </m:e>
                                  <m:sup>
                                    <m:r>
                                      <a:rPr lang="zh-TW" altLang="en-US">
                                        <a:latin typeface="Cambria Math"/>
                                      </a:rPr>
                                      <m:t>−3</m:t>
                                    </m:r>
                                  </m:sup>
                                </m:sSup>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𝑀</m:t>
                                </m:r>
                              </m:num>
                              <m:den>
                                <m:r>
                                  <a:rPr lang="zh-TW" altLang="en-US">
                                    <a:latin typeface="Cambria Math"/>
                                  </a:rPr>
                                  <m:t>10⁢</m:t>
                                </m:r>
                                <m:sSub>
                                  <m:sSubPr>
                                    <m:ctrlPr>
                                      <a:rPr lang="zh-TW" altLang="en-US" i="1">
                                        <a:latin typeface="Cambria Math"/>
                                      </a:rPr>
                                    </m:ctrlPr>
                                  </m:sSubPr>
                                  <m:e>
                                    <m:r>
                                      <a:rPr lang="zh-TW" altLang="en-US" i="1">
                                        <a:latin typeface="Cambria Math"/>
                                      </a:rPr>
                                      <m:t>𝑀</m:t>
                                    </m:r>
                                  </m:e>
                                  <m:sub>
                                    <m:r>
                                      <a:rPr lang="zh-TW" altLang="en-US">
                                        <a:latin typeface="Cambria Math"/>
                                      </a:rPr>
                                      <m:t>⊙</m:t>
                                    </m:r>
                                  </m:sub>
                                </m:sSub>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𝑅</m:t>
                                </m:r>
                              </m:num>
                              <m:den>
                                <m:r>
                                  <a:rPr lang="zh-TW" altLang="en-US">
                                    <a:latin typeface="Cambria Math"/>
                                  </a:rPr>
                                  <m:t>10⁢</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𝑇</m:t>
                                </m:r>
                              </m:num>
                              <m:den>
                                <m:r>
                                  <a:rPr lang="zh-TW" altLang="en-US">
                                    <a:latin typeface="Cambria Math"/>
                                  </a:rPr>
                                  <m:t>4.×</m:t>
                                </m:r>
                                <m:sSup>
                                  <m:sSupPr>
                                    <m:ctrlPr>
                                      <a:rPr lang="zh-TW" altLang="en-US" i="1">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r>
                                  <a:rPr lang="zh-TW" altLang="en-US" i="1">
                                    <a:latin typeface="Cambria Math"/>
                                  </a:rPr>
                                  <m:t>𝐾</m:t>
                                </m:r>
                              </m:den>
                            </m:f>
                          </m:e>
                        </m:d>
                      </m:e>
                      <m:sup>
                        <m:r>
                          <a:rPr lang="zh-TW" altLang="en-US">
                            <a:latin typeface="Cambria Math"/>
                          </a:rPr>
                          <m:t>2</m:t>
                        </m:r>
                      </m:sup>
                    </m:sSup>
                  </m:oMath>
                </a14:m>
                <a:endParaRPr lang="en-US" altLang="zh-TW"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486858" y="1670777"/>
                <a:ext cx="6336254" cy="1168077"/>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8498" y="3754874"/>
                <a:ext cx="7370527" cy="674800"/>
              </a:xfrm>
              <a:prstGeom prst="rect">
                <a:avLst/>
              </a:prstGeom>
            </p:spPr>
            <p:txBody>
              <a:bodyPr wrap="square">
                <a:spAutoFit/>
              </a:bodyPr>
              <a:lstStyle/>
              <a:p>
                <a:r>
                  <a:rPr lang="zh-TW" altLang="en-US" dirty="0"/>
                  <a:t> </a:t>
                </a:r>
                <a14:m>
                  <m:oMath xmlns:m="http://schemas.openxmlformats.org/officeDocument/2006/math">
                    <m:f>
                      <m:fPr>
                        <m:ctrlPr>
                          <a:rPr lang="zh-TW" altLang="en-US" i="1">
                            <a:latin typeface="Cambria Math"/>
                          </a:rPr>
                        </m:ctrlPr>
                      </m:fPr>
                      <m:num>
                        <m:sSub>
                          <m:sSubPr>
                            <m:ctrlPr>
                              <a:rPr lang="zh-TW" altLang="en-US" i="1">
                                <a:latin typeface="Cambria Math"/>
                              </a:rPr>
                            </m:ctrlPr>
                          </m:sSubPr>
                          <m:e>
                            <m:r>
                              <a:rPr lang="zh-TW" altLang="en-US" i="1">
                                <a:latin typeface="Cambria Math"/>
                              </a:rPr>
                              <m:t>𝑄</m:t>
                            </m:r>
                          </m:e>
                          <m:sub>
                            <m:r>
                              <a:rPr lang="zh-TW" altLang="en-US" i="1">
                                <a:latin typeface="Cambria Math"/>
                              </a:rPr>
                              <m:t>𝑔</m:t>
                            </m:r>
                          </m:sub>
                        </m:sSub>
                      </m:num>
                      <m:den>
                        <m:r>
                          <a:rPr lang="zh-TW" altLang="en-US" i="1">
                            <a:latin typeface="Cambria Math"/>
                          </a:rPr>
                          <m:t>𝑉</m:t>
                        </m:r>
                        <m:r>
                          <a:rPr lang="zh-TW" altLang="en-US">
                            <a:latin typeface="Cambria Math"/>
                          </a:rPr>
                          <m:t>⁢</m:t>
                        </m:r>
                        <m:r>
                          <a:rPr lang="zh-TW" altLang="en-US" i="1">
                            <a:latin typeface="Cambria Math"/>
                          </a:rPr>
                          <m:t>𝜀</m:t>
                        </m:r>
                      </m:den>
                    </m:f>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𝑚</m:t>
                                </m:r>
                              </m:e>
                              <m:sub>
                                <m:r>
                                  <a:rPr lang="zh-TW" altLang="en-US" i="1">
                                    <a:latin typeface="Cambria Math"/>
                                  </a:rPr>
                                  <m:t>𝑝</m:t>
                                </m:r>
                              </m:sub>
                            </m:sSub>
                          </m:num>
                          <m:den>
                            <m:sSub>
                              <m:sSubPr>
                                <m:ctrlPr>
                                  <a:rPr lang="zh-TW" altLang="en-US" i="1">
                                    <a:latin typeface="Cambria Math"/>
                                  </a:rPr>
                                </m:ctrlPr>
                              </m:sSubPr>
                              <m:e>
                                <m:r>
                                  <a:rPr lang="zh-TW" altLang="en-US" i="1">
                                    <a:latin typeface="Cambria Math"/>
                                  </a:rPr>
                                  <m:t>𝑚</m:t>
                                </m:r>
                              </m:e>
                              <m:sub>
                                <m:r>
                                  <a:rPr lang="zh-TW" altLang="en-US" i="1">
                                    <a:latin typeface="Cambria Math"/>
                                  </a:rPr>
                                  <m:t>𝑒</m:t>
                                </m:r>
                              </m:sub>
                            </m:sSub>
                          </m:den>
                        </m:f>
                      </m:e>
                    </m:rad>
                    <m:r>
                      <a:rPr lang="zh-TW" altLang="en-US">
                        <a:latin typeface="Cambria Math"/>
                      </a:rPr>
                      <m:t>⁢</m:t>
                    </m:r>
                    <m:f>
                      <m:fPr>
                        <m:ctrlPr>
                          <a:rPr lang="zh-TW" altLang="en-US" i="1">
                            <a:latin typeface="Cambria Math"/>
                          </a:rPr>
                        </m:ctrlPr>
                      </m:fPr>
                      <m:num>
                        <m:sSup>
                          <m:sSupPr>
                            <m:ctrlPr>
                              <a:rPr lang="zh-TW" altLang="en-US" i="1">
                                <a:latin typeface="Cambria Math"/>
                              </a:rPr>
                            </m:ctrlPr>
                          </m:sSupPr>
                          <m:e>
                            <m:d>
                              <m:dPr>
                                <m:ctrlPr>
                                  <a:rPr lang="zh-TW" altLang="en-US" i="1">
                                    <a:latin typeface="Cambria Math"/>
                                  </a:rPr>
                                </m:ctrlPr>
                              </m:dPr>
                              <m:e>
                                <m:r>
                                  <m:rPr>
                                    <m:sty m:val="p"/>
                                  </m:rPr>
                                  <a:rPr lang="zh-TW" altLang="en-US">
                                    <a:latin typeface="Cambria Math"/>
                                  </a:rPr>
                                  <m:t>kT</m:t>
                                </m:r>
                              </m:e>
                            </m:d>
                          </m:e>
                          <m:sup>
                            <m:r>
                              <a:rPr lang="zh-TW" altLang="en-US">
                                <a:latin typeface="Cambria Math"/>
                              </a:rPr>
                              <m:t>2</m:t>
                            </m:r>
                          </m:sup>
                        </m:sSup>
                      </m:num>
                      <m:den>
                        <m:r>
                          <a:rPr lang="zh-TW" altLang="en-US" i="1">
                            <a:latin typeface="Cambria Math"/>
                          </a:rPr>
                          <m:t>𝜋</m:t>
                        </m:r>
                        <m:r>
                          <a:rPr lang="zh-TW" altLang="en-US">
                            <a:latin typeface="Cambria Math"/>
                          </a:rPr>
                          <m:t>⁢</m:t>
                        </m:r>
                        <m:sSup>
                          <m:sSupPr>
                            <m:ctrlPr>
                              <a:rPr lang="zh-TW" altLang="en-US" i="1">
                                <a:latin typeface="Cambria Math"/>
                              </a:rPr>
                            </m:ctrlPr>
                          </m:sSupPr>
                          <m:e>
                            <m:r>
                              <a:rPr lang="zh-TW" altLang="en-US" i="1">
                                <a:latin typeface="Cambria Math"/>
                              </a:rPr>
                              <m:t>𝑒</m:t>
                            </m:r>
                          </m:e>
                          <m:sup>
                            <m:r>
                              <a:rPr lang="zh-TW" altLang="en-US">
                                <a:latin typeface="Cambria Math"/>
                              </a:rPr>
                              <m:t>4</m:t>
                            </m:r>
                          </m:sup>
                        </m:sSup>
                        <m:r>
                          <a:rPr lang="zh-TW" altLang="en-US">
                            <a:latin typeface="Cambria Math"/>
                          </a:rPr>
                          <m:t>⁢</m:t>
                        </m:r>
                        <m:sSub>
                          <m:sSubPr>
                            <m:ctrlPr>
                              <a:rPr lang="zh-TW" altLang="en-US" i="1">
                                <a:latin typeface="Cambria Math"/>
                              </a:rPr>
                            </m:ctrlPr>
                          </m:sSubPr>
                          <m:e>
                            <m:r>
                              <a:rPr lang="zh-TW" altLang="en-US" i="1">
                                <a:latin typeface="Cambria Math"/>
                              </a:rPr>
                              <m:t>𝑛</m:t>
                            </m:r>
                          </m:e>
                          <m:sub>
                            <m:r>
                              <a:rPr lang="zh-TW" altLang="en-US" i="1">
                                <a:latin typeface="Cambria Math"/>
                              </a:rPr>
                              <m:t>𝑒</m:t>
                            </m:r>
                          </m:sub>
                        </m:sSub>
                        <m:r>
                          <a:rPr lang="zh-TW" altLang="en-US">
                            <a:latin typeface="Cambria Math"/>
                          </a:rPr>
                          <m:t>⁢</m:t>
                        </m:r>
                        <m:r>
                          <a:rPr lang="zh-TW" altLang="en-US" i="1">
                            <a:latin typeface="Cambria Math"/>
                          </a:rPr>
                          <m:t>𝑅</m:t>
                        </m:r>
                      </m:den>
                    </m:f>
                    <m:r>
                      <a:rPr lang="zh-TW" altLang="en-US">
                        <a:latin typeface="Cambria Math"/>
                      </a:rPr>
                      <m:t>=1.</m:t>
                    </m:r>
                    <m:r>
                      <a:rPr lang="en-US" altLang="zh-TW" i="1">
                        <a:latin typeface="Cambria Math"/>
                      </a:rPr>
                      <m:t>0</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𝑛</m:t>
                                    </m:r>
                                  </m:e>
                                  <m:sub>
                                    <m:r>
                                      <a:rPr lang="zh-TW" altLang="en-US" i="1">
                                        <a:latin typeface="Cambria Math"/>
                                      </a:rPr>
                                      <m:t>𝑒</m:t>
                                    </m:r>
                                  </m:sub>
                                </m:sSub>
                              </m:num>
                              <m:den>
                                <m:r>
                                  <a:rPr lang="zh-TW" altLang="en-US">
                                    <a:latin typeface="Cambria Math"/>
                                  </a:rPr>
                                  <m:t>5.3×</m:t>
                                </m:r>
                                <m:sSup>
                                  <m:sSupPr>
                                    <m:ctrlPr>
                                      <a:rPr lang="zh-TW" altLang="en-US" i="1">
                                        <a:latin typeface="Cambria Math"/>
                                      </a:rPr>
                                    </m:ctrlPr>
                                  </m:sSupPr>
                                  <m:e>
                                    <m:r>
                                      <a:rPr lang="zh-TW" altLang="en-US">
                                        <a:latin typeface="Cambria Math"/>
                                      </a:rPr>
                                      <m:t>10</m:t>
                                    </m:r>
                                  </m:e>
                                  <m:sup>
                                    <m:r>
                                      <a:rPr lang="zh-TW" altLang="en-US">
                                        <a:latin typeface="Cambria Math"/>
                                      </a:rPr>
                                      <m:t>18</m:t>
                                    </m:r>
                                  </m:sup>
                                </m:sSup>
                                <m:r>
                                  <a:rPr lang="zh-TW" altLang="en-US">
                                    <a:latin typeface="Cambria Math"/>
                                  </a:rPr>
                                  <m:t>⁢</m:t>
                                </m:r>
                                <m:sSup>
                                  <m:sSupPr>
                                    <m:ctrlPr>
                                      <a:rPr lang="zh-TW" altLang="en-US" i="1">
                                        <a:latin typeface="Cambria Math"/>
                                      </a:rPr>
                                    </m:ctrlPr>
                                  </m:sSupPr>
                                  <m:e>
                                    <m:r>
                                      <m:rPr>
                                        <m:sty m:val="p"/>
                                      </m:rPr>
                                      <a:rPr lang="zh-TW" altLang="en-US">
                                        <a:latin typeface="Cambria Math"/>
                                      </a:rPr>
                                      <m:t>cm</m:t>
                                    </m:r>
                                  </m:e>
                                  <m:sup>
                                    <m:r>
                                      <a:rPr lang="zh-TW" altLang="en-US">
                                        <a:latin typeface="Cambria Math"/>
                                      </a:rPr>
                                      <m:t>−3</m:t>
                                    </m:r>
                                  </m:sup>
                                </m:sSup>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𝑀</m:t>
                                </m:r>
                              </m:num>
                              <m:den>
                                <m:r>
                                  <a:rPr lang="zh-TW" altLang="en-US">
                                    <a:latin typeface="Cambria Math"/>
                                  </a:rPr>
                                  <m:t>10⁢</m:t>
                                </m:r>
                                <m:sSub>
                                  <m:sSubPr>
                                    <m:ctrlPr>
                                      <a:rPr lang="zh-TW" altLang="en-US" i="1">
                                        <a:latin typeface="Cambria Math"/>
                                      </a:rPr>
                                    </m:ctrlPr>
                                  </m:sSubPr>
                                  <m:e>
                                    <m:r>
                                      <a:rPr lang="zh-TW" altLang="en-US" i="1">
                                        <a:latin typeface="Cambria Math"/>
                                      </a:rPr>
                                      <m:t>𝑀</m:t>
                                    </m:r>
                                  </m:e>
                                  <m:sub>
                                    <m:r>
                                      <a:rPr lang="zh-TW" altLang="en-US">
                                        <a:latin typeface="Cambria Math"/>
                                      </a:rPr>
                                      <m:t>⊙</m:t>
                                    </m:r>
                                  </m:sub>
                                </m:sSub>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𝑅</m:t>
                                </m:r>
                              </m:num>
                              <m:den>
                                <m:r>
                                  <a:rPr lang="zh-TW" altLang="en-US">
                                    <a:latin typeface="Cambria Math"/>
                                  </a:rPr>
                                  <m:t>10⁢</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den>
                            </m:f>
                          </m:e>
                        </m:d>
                      </m:e>
                      <m:sup>
                        <m:r>
                          <a:rPr lang="zh-TW" altLang="en-US">
                            <a:latin typeface="Cambria Math"/>
                          </a:rPr>
                          <m:t>−1</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𝑇</m:t>
                                </m:r>
                              </m:num>
                              <m:den>
                                <m:r>
                                  <a:rPr lang="zh-TW" altLang="en-US">
                                    <a:latin typeface="Cambria Math"/>
                                  </a:rPr>
                                  <m:t>4.×</m:t>
                                </m:r>
                                <m:sSup>
                                  <m:sSupPr>
                                    <m:ctrlPr>
                                      <a:rPr lang="zh-TW" altLang="en-US" i="1">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r>
                                  <a:rPr lang="zh-TW" altLang="en-US" i="1">
                                    <a:latin typeface="Cambria Math"/>
                                  </a:rPr>
                                  <m:t>𝐾</m:t>
                                </m:r>
                              </m:den>
                            </m:f>
                          </m:e>
                        </m:d>
                      </m:e>
                      <m:sup>
                        <m:r>
                          <a:rPr lang="zh-TW" altLang="en-US">
                            <a:latin typeface="Cambria Math"/>
                          </a:rPr>
                          <m:t>2</m:t>
                        </m:r>
                      </m:sup>
                    </m:sSup>
                  </m:oMath>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678498" y="3754874"/>
                <a:ext cx="7370527" cy="674800"/>
              </a:xfrm>
              <a:prstGeom prst="rect">
                <a:avLst/>
              </a:prstGeom>
              <a:blipFill rotWithShape="1">
                <a:blip r:embed="rId3"/>
                <a:stretch>
                  <a:fillRect/>
                </a:stretch>
              </a:blipFill>
            </p:spPr>
            <p:txBody>
              <a:bodyPr/>
              <a:lstStyle/>
              <a:p>
                <a:r>
                  <a:rPr lang="zh-TW" altLang="en-US">
                    <a:noFill/>
                  </a:rPr>
                  <a:t> </a:t>
                </a:r>
              </a:p>
            </p:txBody>
          </p:sp>
        </mc:Fallback>
      </mc:AlternateContent>
      <p:cxnSp>
        <p:nvCxnSpPr>
          <p:cNvPr id="7" name="Straight Arrow Connector 6"/>
          <p:cNvCxnSpPr/>
          <p:nvPr/>
        </p:nvCxnSpPr>
        <p:spPr>
          <a:xfrm>
            <a:off x="3787458" y="2800332"/>
            <a:ext cx="0" cy="99757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7275" y="1203070"/>
            <a:ext cx="826085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Comparing the contribution of viscosity to pressure, we get the following equation</a:t>
            </a:r>
            <a:endParaRPr lang="zh-TW" altLang="en-US" dirty="0" smtClean="0">
              <a:latin typeface="Cambria Math" pitchFamily="18" charset="0"/>
              <a:ea typeface="Cambria Math" pitchFamily="18" charset="0"/>
            </a:endParaRPr>
          </a:p>
        </p:txBody>
      </p:sp>
      <p:sp>
        <p:nvSpPr>
          <p:cNvPr id="9" name="TextBox 8"/>
          <p:cNvSpPr txBox="1"/>
          <p:nvPr/>
        </p:nvSpPr>
        <p:spPr>
          <a:xfrm>
            <a:off x="387275" y="4517571"/>
            <a:ext cx="8343068"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 is an interesting thing here, when we compare with the ratio of heat flux to advection energy transfer, we find that for viscosity to dominate pressure requires even lower pressure than for heat conduction to dominate advection!</a:t>
            </a:r>
            <a:endParaRPr lang="zh-TW" altLang="en-US" dirty="0" smtClean="0">
              <a:latin typeface="Cambria Math" pitchFamily="18" charset="0"/>
              <a:ea typeface="Cambria Math" pitchFamily="18" charset="0"/>
            </a:endParaRPr>
          </a:p>
        </p:txBody>
      </p:sp>
      <p:sp>
        <p:nvSpPr>
          <p:cNvPr id="10" name="TextBox 9"/>
          <p:cNvSpPr txBox="1"/>
          <p:nvPr/>
        </p:nvSpPr>
        <p:spPr>
          <a:xfrm>
            <a:off x="387275" y="5693228"/>
            <a:ext cx="834306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Nevertheless, in low accretion rate situations, it is possible that particle viscosity may be important as well.</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10462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14410"/>
            <a:ext cx="9143999" cy="646331"/>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Turbulent Viscosity (Ch9.3.5)</a:t>
            </a:r>
          </a:p>
        </p:txBody>
      </p:sp>
    </p:spTree>
    <p:extLst>
      <p:ext uri="{BB962C8B-B14F-4D97-AF65-F5344CB8AC3E}">
        <p14:creationId xmlns:p14="http://schemas.microsoft.com/office/powerpoint/2010/main" val="3970994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sp>
        <p:nvSpPr>
          <p:cNvPr id="3" name="Rectangle 2"/>
          <p:cNvSpPr/>
          <p:nvPr/>
        </p:nvSpPr>
        <p:spPr>
          <a:xfrm>
            <a:off x="473336" y="1397644"/>
            <a:ext cx="8229600" cy="3139321"/>
          </a:xfrm>
          <a:prstGeom prst="rect">
            <a:avLst/>
          </a:prstGeom>
        </p:spPr>
        <p:txBody>
          <a:bodyPr wrap="square">
            <a:spAutoFit/>
          </a:bodyPr>
          <a:lstStyle/>
          <a:p>
            <a:r>
              <a:rPr lang="en-US" altLang="zh-TW" u="sng" dirty="0">
                <a:solidFill>
                  <a:srgbClr val="FF0000"/>
                </a:solidFill>
                <a:latin typeface="Cambria Math" panose="02040503050406030204" pitchFamily="18" charset="0"/>
                <a:ea typeface="Cambria Math" panose="02040503050406030204" pitchFamily="18" charset="0"/>
              </a:rPr>
              <a:t>Turbulence is the random, chaotic, motion that often occurs in in ﬂuids on </a:t>
            </a:r>
            <a:r>
              <a:rPr lang="en-US" altLang="zh-TW" u="sng" dirty="0" smtClean="0">
                <a:solidFill>
                  <a:srgbClr val="FF0000"/>
                </a:solidFill>
                <a:latin typeface="Cambria Math" panose="02040503050406030204" pitchFamily="18" charset="0"/>
                <a:ea typeface="Cambria Math" panose="02040503050406030204" pitchFamily="18" charset="0"/>
              </a:rPr>
              <a:t>scales much </a:t>
            </a:r>
            <a:r>
              <a:rPr lang="en-US" altLang="zh-TW" u="sng" dirty="0">
                <a:solidFill>
                  <a:srgbClr val="FF0000"/>
                </a:solidFill>
                <a:latin typeface="Cambria Math" panose="02040503050406030204" pitchFamily="18" charset="0"/>
                <a:ea typeface="Cambria Math" panose="02040503050406030204" pitchFamily="18" charset="0"/>
              </a:rPr>
              <a:t>smaller than the overall system size, but much larger than the distance </a:t>
            </a:r>
            <a:r>
              <a:rPr lang="en-US" altLang="zh-TW" u="sng" dirty="0" smtClean="0">
                <a:solidFill>
                  <a:srgbClr val="FF0000"/>
                </a:solidFill>
                <a:latin typeface="Cambria Math" panose="02040503050406030204" pitchFamily="18" charset="0"/>
                <a:ea typeface="Cambria Math" panose="02040503050406030204" pitchFamily="18" charset="0"/>
              </a:rPr>
              <a:t>between </a:t>
            </a:r>
            <a:r>
              <a:rPr lang="en-US" altLang="zh-TW" u="sng" dirty="0">
                <a:solidFill>
                  <a:srgbClr val="FF0000"/>
                </a:solidFill>
                <a:latin typeface="Cambria Math" panose="02040503050406030204" pitchFamily="18" charset="0"/>
                <a:ea typeface="Cambria Math" panose="02040503050406030204" pitchFamily="18" charset="0"/>
              </a:rPr>
              <a:t>independent ﬂuid particles or even between ﬂuid elements.</a:t>
            </a:r>
            <a:r>
              <a:rPr lang="en-US" altLang="zh-TW" dirty="0">
                <a:latin typeface="Cambria Math" panose="02040503050406030204" pitchFamily="18" charset="0"/>
                <a:ea typeface="Cambria Math" panose="02040503050406030204" pitchFamily="18" charset="0"/>
              </a:rPr>
              <a:t> The </a:t>
            </a:r>
            <a:r>
              <a:rPr lang="en-US" altLang="zh-TW" dirty="0" smtClean="0">
                <a:latin typeface="Cambria Math" panose="02040503050406030204" pitchFamily="18" charset="0"/>
                <a:ea typeface="Cambria Math" panose="02040503050406030204" pitchFamily="18" charset="0"/>
              </a:rPr>
              <a:t>phenomenon usually </a:t>
            </a:r>
            <a:r>
              <a:rPr lang="en-US" altLang="zh-TW" dirty="0">
                <a:latin typeface="Cambria Math" panose="02040503050406030204" pitchFamily="18" charset="0"/>
                <a:ea typeface="Cambria Math" panose="02040503050406030204" pitchFamily="18" charset="0"/>
              </a:rPr>
              <a:t>develops in ﬂuids undergoing shear ﬂow, unless the </a:t>
            </a:r>
            <a:r>
              <a:rPr lang="en-US" altLang="zh-TW" dirty="0" smtClean="0">
                <a:latin typeface="Cambria Math" panose="02040503050406030204" pitchFamily="18" charset="0"/>
                <a:ea typeface="Cambria Math" panose="02040503050406030204" pitchFamily="18" charset="0"/>
              </a:rPr>
              <a:t>microscopic </a:t>
            </a:r>
            <a:r>
              <a:rPr lang="en-US" altLang="zh-TW" dirty="0">
                <a:latin typeface="Cambria Math" panose="02040503050406030204" pitchFamily="18" charset="0"/>
                <a:ea typeface="Cambria Math" panose="02040503050406030204" pitchFamily="18" charset="0"/>
              </a:rPr>
              <a:t>viscosity </a:t>
            </a:r>
            <a:r>
              <a:rPr lang="en-US" altLang="zh-TW" dirty="0" smtClean="0">
                <a:latin typeface="Cambria Math" panose="02040503050406030204" pitchFamily="18" charset="0"/>
                <a:ea typeface="Cambria Math" panose="02040503050406030204" pitchFamily="18" charset="0"/>
              </a:rPr>
              <a:t>is strong </a:t>
            </a:r>
            <a:r>
              <a:rPr lang="en-US" altLang="zh-TW" dirty="0">
                <a:latin typeface="Cambria Math" panose="02040503050406030204" pitchFamily="18" charset="0"/>
                <a:ea typeface="Cambria Math" panose="02040503050406030204" pitchFamily="18" charset="0"/>
              </a:rPr>
              <a:t>enough to damp out any growing chaotic motions and turn them into heat. </a:t>
            </a:r>
            <a:r>
              <a:rPr lang="en-US" altLang="zh-TW" dirty="0" smtClean="0">
                <a:latin typeface="Cambria Math" panose="02040503050406030204" pitchFamily="18" charset="0"/>
                <a:ea typeface="Cambria Math" panose="02040503050406030204" pitchFamily="18" charset="0"/>
              </a:rPr>
              <a:t>It also </a:t>
            </a:r>
            <a:r>
              <a:rPr lang="en-US" altLang="zh-TW" dirty="0">
                <a:latin typeface="Cambria Math" panose="02040503050406030204" pitchFamily="18" charset="0"/>
                <a:ea typeface="Cambria Math" panose="02040503050406030204" pitchFamily="18" charset="0"/>
              </a:rPr>
              <a:t>can occur in ﬂuids that have a weak, but non-zero, magnetic ﬁeld. </a:t>
            </a:r>
            <a:r>
              <a:rPr lang="en-US" altLang="zh-TW" dirty="0" smtClean="0">
                <a:latin typeface="Cambria Math" panose="02040503050406030204" pitchFamily="18" charset="0"/>
                <a:ea typeface="Cambria Math" panose="02040503050406030204" pitchFamily="18" charset="0"/>
              </a:rPr>
              <a:t>Turbulence actually </a:t>
            </a:r>
            <a:r>
              <a:rPr lang="en-US" altLang="zh-TW" dirty="0">
                <a:latin typeface="Cambria Math" panose="02040503050406030204" pitchFamily="18" charset="0"/>
                <a:ea typeface="Cambria Math" panose="02040503050406030204" pitchFamily="18" charset="0"/>
              </a:rPr>
              <a:t>is produced by ﬂuid motions and is not really a separate physical </a:t>
            </a:r>
            <a:r>
              <a:rPr lang="en-US" altLang="zh-TW" dirty="0" smtClean="0">
                <a:latin typeface="Cambria Math" panose="02040503050406030204" pitchFamily="18" charset="0"/>
                <a:ea typeface="Cambria Math" panose="02040503050406030204" pitchFamily="18" charset="0"/>
              </a:rPr>
              <a:t>microscopic </a:t>
            </a:r>
            <a:r>
              <a:rPr lang="en-US" altLang="zh-TW" dirty="0">
                <a:latin typeface="Cambria Math" panose="02040503050406030204" pitchFamily="18" charset="0"/>
                <a:ea typeface="Cambria Math" panose="02040503050406030204" pitchFamily="18" charset="0"/>
              </a:rPr>
              <a:t>process. However, the motions are so complex, compared to regular </a:t>
            </a:r>
            <a:r>
              <a:rPr lang="en-US" altLang="zh-TW" dirty="0" smtClean="0">
                <a:latin typeface="Cambria Math" panose="02040503050406030204" pitchFamily="18" charset="0"/>
                <a:ea typeface="Cambria Math" panose="02040503050406030204" pitchFamily="18" charset="0"/>
              </a:rPr>
              <a:t>laminar ﬂow </a:t>
            </a:r>
            <a:r>
              <a:rPr lang="en-US" altLang="zh-TW" dirty="0">
                <a:latin typeface="Cambria Math" panose="02040503050406030204" pitchFamily="18" charset="0"/>
                <a:ea typeface="Cambria Math" panose="02040503050406030204" pitchFamily="18" charset="0"/>
              </a:rPr>
              <a:t>that statistical methods have been developed to treat chaotic ﬂuid motions, </a:t>
            </a:r>
            <a:r>
              <a:rPr lang="en-US" altLang="zh-TW" dirty="0" smtClean="0">
                <a:latin typeface="Cambria Math" panose="02040503050406030204" pitchFamily="18" charset="0"/>
                <a:ea typeface="Cambria Math" panose="02040503050406030204" pitchFamily="18" charset="0"/>
              </a:rPr>
              <a:t>just as </a:t>
            </a:r>
            <a:r>
              <a:rPr lang="en-US" altLang="zh-TW" dirty="0">
                <a:latin typeface="Cambria Math" panose="02040503050406030204" pitchFamily="18" charset="0"/>
                <a:ea typeface="Cambria Math" panose="02040503050406030204" pitchFamily="18" charset="0"/>
              </a:rPr>
              <a:t>such methods were developed to handle the mechanics of multiple particles </a:t>
            </a:r>
            <a:r>
              <a:rPr lang="en-US" altLang="zh-TW" dirty="0" smtClean="0">
                <a:latin typeface="Cambria Math" panose="02040503050406030204" pitchFamily="18" charset="0"/>
                <a:ea typeface="Cambria Math" panose="02040503050406030204" pitchFamily="18" charset="0"/>
              </a:rPr>
              <a:t>in motion </a:t>
            </a:r>
            <a:r>
              <a:rPr lang="en-US" altLang="zh-TW" dirty="0">
                <a:latin typeface="Cambria Math" panose="02040503050406030204" pitchFamily="18" charset="0"/>
                <a:ea typeface="Cambria Math" panose="02040503050406030204" pitchFamily="18" charset="0"/>
              </a:rPr>
              <a:t>in the ﬁrst place.</a:t>
            </a:r>
            <a:endParaRPr lang="zh-TW"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73336" y="4789747"/>
                <a:ext cx="8229600" cy="176650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If the size scale of the turbulent eddies </a:t>
                </a:r>
                <a14:m>
                  <m:oMath xmlns:m="http://schemas.openxmlformats.org/officeDocument/2006/math">
                    <m:sSub>
                      <m:sSubPr>
                        <m:ctrlPr>
                          <a:rPr lang="zh-TW" altLang="en-US" i="1">
                            <a:latin typeface="Cambria Math"/>
                          </a:rPr>
                        </m:ctrlPr>
                      </m:sSubPr>
                      <m:e>
                        <m:r>
                          <a:rPr lang="zh-TW" altLang="en-US" i="0">
                            <a:latin typeface="Cambria Math" panose="02040503050406030204" pitchFamily="18" charset="0"/>
                          </a:rPr>
                          <m:t>ℓ</m:t>
                        </m:r>
                      </m:e>
                      <m:sub>
                        <m:r>
                          <m:rPr>
                            <m:sty m:val="p"/>
                          </m:rPr>
                          <a:rPr lang="zh-TW" altLang="en-US" i="0">
                            <a:latin typeface="Cambria Math" panose="02040503050406030204" pitchFamily="18" charset="0"/>
                          </a:rPr>
                          <m:t>t</m:t>
                        </m:r>
                      </m:sub>
                    </m:sSub>
                    <m:r>
                      <a:rPr lang="zh-TW" altLang="en-US" i="0">
                        <a:latin typeface="Cambria Math" panose="02040503050406030204" pitchFamily="18" charset="0"/>
                      </a:rPr>
                      <m:t> </m:t>
                    </m:r>
                  </m:oMath>
                </a14:m>
                <a:r>
                  <a:rPr lang="en-US" altLang="zh-TW" dirty="0">
                    <a:latin typeface="Cambria Math" panose="02040503050406030204" pitchFamily="18" charset="0"/>
                    <a:ea typeface="Cambria Math" panose="02040503050406030204" pitchFamily="18" charset="0"/>
                  </a:rPr>
                  <a:t>is much smaller than the overall size</a:t>
                </a:r>
              </a:p>
              <a:p>
                <a:r>
                  <a:rPr lang="en-US" altLang="zh-TW" dirty="0">
                    <a:latin typeface="Cambria Math" panose="02040503050406030204" pitchFamily="18" charset="0"/>
                    <a:ea typeface="Cambria Math" panose="02040503050406030204" pitchFamily="18" charset="0"/>
                  </a:rPr>
                  <a:t>of the system, then one can use the turbulent diffusion approximation to deﬁne a</a:t>
                </a:r>
              </a:p>
              <a:p>
                <a:r>
                  <a:rPr lang="en-US" altLang="zh-TW" dirty="0">
                    <a:latin typeface="Cambria Math" panose="02040503050406030204" pitchFamily="18" charset="0"/>
                    <a:ea typeface="Cambria Math" panose="02040503050406030204" pitchFamily="18" charset="0"/>
                  </a:rPr>
                  <a:t>turbulent viscosity</a:t>
                </a:r>
                <a:r>
                  <a:rPr lang="zh-TW" altLang="en-US" dirty="0" smtClean="0">
                    <a:latin typeface="Cambria Math" panose="02040503050406030204" pitchFamily="18" charset="0"/>
                  </a:rPr>
                  <a:t> </a:t>
                </a:r>
                <a:endParaRPr lang="en-US" altLang="zh-TW"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m:rPr>
                              <m:sty m:val="p"/>
                            </m:rPr>
                            <a:rPr lang="zh-TW" altLang="en-US" i="0">
                              <a:latin typeface="Cambria Math" panose="02040503050406030204" pitchFamily="18" charset="0"/>
                            </a:rPr>
                            <m:t>η</m:t>
                          </m:r>
                        </m:e>
                        <m:sub>
                          <m:r>
                            <m:rPr>
                              <m:sty m:val="p"/>
                            </m:rPr>
                            <a:rPr lang="zh-TW" altLang="en-US" i="0">
                              <a:latin typeface="Cambria Math" panose="02040503050406030204" pitchFamily="18" charset="0"/>
                            </a:rPr>
                            <m:t>v</m:t>
                          </m:r>
                          <m:r>
                            <a:rPr lang="zh-TW" altLang="en-US" i="0">
                              <a:latin typeface="Cambria Math" panose="02040503050406030204" pitchFamily="18" charset="0"/>
                            </a:rPr>
                            <m:t>,</m:t>
                          </m:r>
                          <m:r>
                            <m:rPr>
                              <m:sty m:val="p"/>
                            </m:rPr>
                            <a:rPr lang="zh-TW" altLang="en-US" i="0">
                              <a:latin typeface="Cambria Math" panose="02040503050406030204" pitchFamily="18" charset="0"/>
                            </a:rPr>
                            <m:t>t</m:t>
                          </m:r>
                        </m:sub>
                      </m:sSub>
                      <m:r>
                        <a:rPr lang="zh-TW" altLang="en-US" i="0">
                          <a:latin typeface="Cambria Math" panose="02040503050406030204" pitchFamily="18" charset="0"/>
                        </a:rPr>
                        <m:t>≈</m:t>
                      </m:r>
                      <m:sSub>
                        <m:sSubPr>
                          <m:ctrlPr>
                            <a:rPr lang="zh-TW" altLang="en-US" i="1">
                              <a:latin typeface="Cambria Math"/>
                            </a:rPr>
                          </m:ctrlPr>
                        </m:sSubPr>
                        <m:e>
                          <m:r>
                            <m:rPr>
                              <m:sty m:val="p"/>
                            </m:rPr>
                            <a:rPr lang="zh-TW" altLang="en-US" i="0">
                              <a:latin typeface="Cambria Math" panose="02040503050406030204" pitchFamily="18" charset="0"/>
                            </a:rPr>
                            <m:t>ζ</m:t>
                          </m:r>
                        </m:e>
                        <m:sub>
                          <m:r>
                            <m:rPr>
                              <m:sty m:val="p"/>
                            </m:rPr>
                            <a:rPr lang="zh-TW" altLang="en-US" i="0">
                              <a:latin typeface="Cambria Math" panose="02040503050406030204" pitchFamily="18" charset="0"/>
                            </a:rPr>
                            <m:t>v</m:t>
                          </m:r>
                          <m:r>
                            <a:rPr lang="zh-TW" altLang="en-US" i="0">
                              <a:latin typeface="Cambria Math" panose="02040503050406030204" pitchFamily="18" charset="0"/>
                            </a:rPr>
                            <m:t>,</m:t>
                          </m:r>
                          <m:r>
                            <m:rPr>
                              <m:sty m:val="p"/>
                            </m:rPr>
                            <a:rPr lang="zh-TW" altLang="en-US" i="0">
                              <a:latin typeface="Cambria Math" panose="02040503050406030204" pitchFamily="18" charset="0"/>
                            </a:rPr>
                            <m:t>t</m:t>
                          </m:r>
                        </m:sub>
                      </m:sSub>
                      <m:r>
                        <a:rPr lang="zh-TW" altLang="en-US" i="0">
                          <a:latin typeface="Cambria Math" panose="02040503050406030204" pitchFamily="18" charset="0"/>
                        </a:rPr>
                        <m:t>≈</m:t>
                      </m:r>
                      <m:r>
                        <m:rPr>
                          <m:sty m:val="p"/>
                        </m:rPr>
                        <a:rPr lang="zh-TW" altLang="en-US" i="0">
                          <a:latin typeface="Cambria Math" panose="02040503050406030204" pitchFamily="18" charset="0"/>
                        </a:rPr>
                        <m:t>ρ</m:t>
                      </m:r>
                      <m:r>
                        <a:rPr lang="zh-TW" altLang="en-US" i="0">
                          <a:latin typeface="Cambria Math" panose="02040503050406030204" pitchFamily="18" charset="0"/>
                        </a:rPr>
                        <m:t>⁢</m:t>
                      </m:r>
                      <m:d>
                        <m:dPr>
                          <m:begChr m:val="〈"/>
                          <m:endChr m:val="〉"/>
                          <m:ctrlPr>
                            <a:rPr lang="zh-TW" altLang="en-US" i="1">
                              <a:latin typeface="Cambria Math"/>
                            </a:rPr>
                          </m:ctrlPr>
                        </m:dPr>
                        <m:e>
                          <m:sSub>
                            <m:sSubPr>
                              <m:ctrlPr>
                                <a:rPr lang="zh-TW" altLang="en-US" i="1">
                                  <a:latin typeface="Cambria Math"/>
                                </a:rPr>
                              </m:ctrlPr>
                            </m:sSubPr>
                            <m:e>
                              <m:r>
                                <m:rPr>
                                  <m:sty m:val="p"/>
                                </m:rPr>
                                <a:rPr lang="zh-TW" altLang="en-US" i="0">
                                  <a:latin typeface="Cambria Math" panose="02040503050406030204" pitchFamily="18" charset="0"/>
                                </a:rPr>
                                <m:t>V</m:t>
                              </m:r>
                            </m:e>
                            <m:sub>
                              <m:r>
                                <m:rPr>
                                  <m:sty m:val="p"/>
                                </m:rPr>
                                <a:rPr lang="zh-TW" altLang="en-US" i="0">
                                  <a:latin typeface="Cambria Math" panose="02040503050406030204" pitchFamily="18" charset="0"/>
                                </a:rPr>
                                <m:t>t</m:t>
                              </m:r>
                            </m:sub>
                          </m:sSub>
                        </m:e>
                      </m:d>
                      <m:r>
                        <a:rPr lang="zh-TW" altLang="en-US" i="0">
                          <a:latin typeface="Cambria Math" panose="02040503050406030204" pitchFamily="18" charset="0"/>
                        </a:rPr>
                        <m:t>⁢</m:t>
                      </m:r>
                      <m:sSub>
                        <m:sSubPr>
                          <m:ctrlPr>
                            <a:rPr lang="zh-TW" altLang="en-US" i="1">
                              <a:latin typeface="Cambria Math"/>
                            </a:rPr>
                          </m:ctrlPr>
                        </m:sSubPr>
                        <m:e>
                          <m:r>
                            <a:rPr lang="zh-TW" altLang="en-US" i="0">
                              <a:latin typeface="Cambria Math" panose="02040503050406030204" pitchFamily="18" charset="0"/>
                            </a:rPr>
                            <m:t>ℓ</m:t>
                          </m:r>
                        </m:e>
                        <m:sub>
                          <m:r>
                            <m:rPr>
                              <m:sty m:val="p"/>
                            </m:rPr>
                            <a:rPr lang="zh-TW" altLang="en-US" i="0">
                              <a:latin typeface="Cambria Math" panose="02040503050406030204" pitchFamily="18" charset="0"/>
                            </a:rPr>
                            <m:t>t</m:t>
                          </m:r>
                        </m:sub>
                      </m:sSub>
                    </m:oMath>
                  </m:oMathPara>
                </a14:m>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where </a:t>
                </a:r>
                <a14:m>
                  <m:oMath xmlns:m="http://schemas.openxmlformats.org/officeDocument/2006/math">
                    <m:r>
                      <a:rPr lang="zh-TW" altLang="en-US" i="0">
                        <a:latin typeface="Cambria Math" panose="02040503050406030204" pitchFamily="18" charset="0"/>
                      </a:rPr>
                      <m:t>⁢</m:t>
                    </m:r>
                    <m:d>
                      <m:dPr>
                        <m:begChr m:val="〈"/>
                        <m:endChr m:val="〉"/>
                        <m:ctrlPr>
                          <a:rPr lang="zh-TW" altLang="en-US" i="1">
                            <a:latin typeface="Cambria Math"/>
                          </a:rPr>
                        </m:ctrlPr>
                      </m:dPr>
                      <m:e>
                        <m:sSub>
                          <m:sSubPr>
                            <m:ctrlPr>
                              <a:rPr lang="zh-TW" altLang="en-US" i="1">
                                <a:latin typeface="Cambria Math"/>
                              </a:rPr>
                            </m:ctrlPr>
                          </m:sSubPr>
                          <m:e>
                            <m:r>
                              <m:rPr>
                                <m:sty m:val="p"/>
                              </m:rPr>
                              <a:rPr lang="zh-TW" altLang="en-US" i="0">
                                <a:latin typeface="Cambria Math" panose="02040503050406030204" pitchFamily="18" charset="0"/>
                              </a:rPr>
                              <m:t>V</m:t>
                            </m:r>
                          </m:e>
                          <m:sub>
                            <m:r>
                              <m:rPr>
                                <m:sty m:val="p"/>
                              </m:rPr>
                              <a:rPr lang="zh-TW" altLang="en-US" i="0">
                                <a:latin typeface="Cambria Math" panose="02040503050406030204" pitchFamily="18" charset="0"/>
                              </a:rPr>
                              <m:t>t</m:t>
                            </m:r>
                          </m:sub>
                        </m:sSub>
                      </m:e>
                    </m:d>
                  </m:oMath>
                </a14:m>
                <a:r>
                  <a:rPr lang="en-US" altLang="zh-TW" dirty="0">
                    <a:latin typeface="Cambria Math" panose="02040503050406030204" pitchFamily="18" charset="0"/>
                    <a:ea typeface="Cambria Math" panose="02040503050406030204" pitchFamily="18" charset="0"/>
                  </a:rPr>
                  <a:t> is the RMS velocity of the chaotic motions in the eddies.</a:t>
                </a:r>
                <a:endParaRPr lang="zh-TW" altLang="en-US" dirty="0">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73336" y="4789747"/>
                <a:ext cx="8229600" cy="1766509"/>
              </a:xfrm>
              <a:prstGeom prst="rect">
                <a:avLst/>
              </a:prstGeom>
              <a:blipFill rotWithShape="1">
                <a:blip r:embed="rId2"/>
                <a:stretch>
                  <a:fillRect l="-667" t="-2069" b="-4138"/>
                </a:stretch>
              </a:blipFill>
            </p:spPr>
            <p:txBody>
              <a:bodyPr/>
              <a:lstStyle/>
              <a:p>
                <a:r>
                  <a:rPr lang="zh-TW" altLang="en-US">
                    <a:noFill/>
                  </a:rPr>
                  <a:t> </a:t>
                </a:r>
              </a:p>
            </p:txBody>
          </p:sp>
        </mc:Fallback>
      </mc:AlternateContent>
      <p:sp>
        <p:nvSpPr>
          <p:cNvPr id="6" name="TextBox 5"/>
          <p:cNvSpPr txBox="1"/>
          <p:nvPr/>
        </p:nvSpPr>
        <p:spPr>
          <a:xfrm>
            <a:off x="473336" y="23109"/>
            <a:ext cx="7975260" cy="1107996"/>
          </a:xfrm>
          <a:prstGeom prst="rect">
            <a:avLst/>
          </a:prstGeom>
          <a:solidFill>
            <a:schemeClr val="bg1"/>
          </a:solidFill>
        </p:spPr>
        <p:txBody>
          <a:bodyPr wrap="none" rtlCol="0">
            <a:spAutoFit/>
          </a:bodyPr>
          <a:lstStyle/>
          <a:p>
            <a:r>
              <a:rPr lang="zh-TW" altLang="en-US" sz="6600" dirty="0" smtClean="0">
                <a:solidFill>
                  <a:srgbClr val="FF0000"/>
                </a:solidFill>
                <a:latin typeface="Cambria Math" pitchFamily="18" charset="0"/>
                <a:ea typeface="Cambria Math" pitchFamily="18" charset="0"/>
              </a:rPr>
              <a:t>呵呵呵</a:t>
            </a:r>
            <a:r>
              <a:rPr lang="en-US" altLang="zh-TW" sz="6600" dirty="0" smtClean="0">
                <a:solidFill>
                  <a:srgbClr val="FF0000"/>
                </a:solidFill>
                <a:latin typeface="Cambria Math" pitchFamily="18" charset="0"/>
                <a:ea typeface="Cambria Math" pitchFamily="18" charset="0"/>
              </a:rPr>
              <a:t>…</a:t>
            </a:r>
            <a:r>
              <a:rPr lang="zh-TW" altLang="en-US" sz="6600" dirty="0" smtClean="0">
                <a:solidFill>
                  <a:srgbClr val="FF0000"/>
                </a:solidFill>
                <a:latin typeface="Cambria Math" pitchFamily="18" charset="0"/>
                <a:ea typeface="Cambria Math" pitchFamily="18" charset="0"/>
              </a:rPr>
              <a:t> 看不懂啦</a:t>
            </a:r>
            <a:r>
              <a:rPr lang="en-US" altLang="zh-TW" sz="6600" dirty="0" smtClean="0">
                <a:solidFill>
                  <a:srgbClr val="FF0000"/>
                </a:solidFill>
                <a:latin typeface="Cambria Math" pitchFamily="18" charset="0"/>
                <a:ea typeface="Cambria Math" pitchFamily="18" charset="0"/>
              </a:rPr>
              <a:t>XD</a:t>
            </a:r>
            <a:endParaRPr lang="zh-TW" altLang="en-US" sz="66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046234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290456" y="1213009"/>
                <a:ext cx="8552330" cy="5355312"/>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 In the </a:t>
                </a:r>
                <a:r>
                  <a:rPr lang="en-US" altLang="zh-TW" dirty="0" smtClean="0">
                    <a:latin typeface="Cambria Math" panose="02040503050406030204" pitchFamily="18" charset="0"/>
                    <a:ea typeface="Cambria Math" panose="02040503050406030204" pitchFamily="18" charset="0"/>
                  </a:rPr>
                  <a:t>early 1970s </a:t>
                </a:r>
                <a:r>
                  <a:rPr lang="en-US" altLang="zh-TW" dirty="0">
                    <a:latin typeface="Cambria Math" panose="02040503050406030204" pitchFamily="18" charset="0"/>
                    <a:ea typeface="Cambria Math" panose="02040503050406030204" pitchFamily="18" charset="0"/>
                  </a:rPr>
                  <a:t>the nature of turbulent ﬂow in black hole accretion ﬂows was largely </a:t>
                </a:r>
                <a:r>
                  <a:rPr lang="en-US" altLang="zh-TW" dirty="0" smtClean="0">
                    <a:latin typeface="Cambria Math" panose="02040503050406030204" pitchFamily="18" charset="0"/>
                    <a:ea typeface="Cambria Math" panose="02040503050406030204" pitchFamily="18" charset="0"/>
                  </a:rPr>
                  <a:t>unknown</a:t>
                </a:r>
                <a:r>
                  <a:rPr lang="en-US" altLang="zh-TW" dirty="0">
                    <a:latin typeface="Cambria Math" panose="02040503050406030204" pitchFamily="18" charset="0"/>
                    <a:ea typeface="Cambria Math" panose="02040503050406030204" pitchFamily="18" charset="0"/>
                  </a:rPr>
                  <a:t>. So early investigators [351, 352] assumed that the RMS turbulent </a:t>
                </a:r>
                <a:r>
                  <a:rPr lang="en-US" altLang="zh-TW" dirty="0" smtClean="0">
                    <a:latin typeface="Cambria Math" panose="02040503050406030204" pitchFamily="18" charset="0"/>
                    <a:ea typeface="Cambria Math" panose="02040503050406030204" pitchFamily="18" charset="0"/>
                  </a:rPr>
                  <a:t>velocity was </a:t>
                </a:r>
                <a:r>
                  <a:rPr lang="en-US" altLang="zh-TW" dirty="0">
                    <a:latin typeface="Cambria Math" panose="02040503050406030204" pitchFamily="18" charset="0"/>
                    <a:ea typeface="Cambria Math" panose="02040503050406030204" pitchFamily="18" charset="0"/>
                  </a:rPr>
                  <a:t>a fraction of the sound speed</a:t>
                </a:r>
              </a:p>
              <a:p>
                <a:pPr/>
                <a14:m>
                  <m:oMathPara xmlns:m="http://schemas.openxmlformats.org/officeDocument/2006/math">
                    <m:oMathParaPr>
                      <m:jc m:val="centerGroup"/>
                    </m:oMathParaPr>
                    <m:oMath xmlns:m="http://schemas.openxmlformats.org/officeDocument/2006/math">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panose="02040503050406030204" pitchFamily="18" charset="0"/>
                                </a:rPr>
                                <m:t>𝑉</m:t>
                              </m:r>
                            </m:e>
                            <m:sub>
                              <m:r>
                                <a:rPr lang="zh-TW" altLang="en-US" i="1">
                                  <a:latin typeface="Cambria Math" panose="02040503050406030204" pitchFamily="18" charset="0"/>
                                </a:rPr>
                                <m:t>𝑡</m:t>
                              </m:r>
                            </m:sub>
                          </m:sSub>
                        </m:e>
                      </m:d>
                      <m:r>
                        <a:rPr lang="zh-TW" altLang="en-US">
                          <a:latin typeface="Cambria Math" panose="02040503050406030204" pitchFamily="18" charset="0"/>
                        </a:rPr>
                        <m:t>≈</m:t>
                      </m:r>
                      <m:sSub>
                        <m:sSubPr>
                          <m:ctrlPr>
                            <a:rPr lang="zh-TW" altLang="en-US" i="1">
                              <a:latin typeface="Cambria Math"/>
                            </a:rPr>
                          </m:ctrlPr>
                        </m:sSubPr>
                        <m:e>
                          <m:r>
                            <m:rPr>
                              <m:sty m:val="p"/>
                            </m:rPr>
                            <a:rPr lang="zh-TW" altLang="en-US">
                              <a:latin typeface="Cambria Math" panose="02040503050406030204" pitchFamily="18" charset="0"/>
                            </a:rPr>
                            <m:t>αc</m:t>
                          </m:r>
                        </m:e>
                        <m:sub>
                          <m:r>
                            <a:rPr lang="zh-TW" altLang="en-US" i="1">
                              <a:latin typeface="Cambria Math" panose="02040503050406030204" pitchFamily="18" charset="0"/>
                            </a:rPr>
                            <m:t>𝑠</m:t>
                          </m:r>
                        </m:sub>
                      </m:sSub>
                    </m:oMath>
                  </m:oMathPara>
                </a14:m>
                <a:endParaRPr lang="zh-TW" altLang="en-US" dirty="0">
                  <a:latin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where the free parameter α ≤ 1. This “alpha model” of turbulence was quite </a:t>
                </a:r>
                <a:r>
                  <a:rPr lang="en-US" altLang="zh-TW" dirty="0" smtClean="0">
                    <a:latin typeface="Cambria Math" panose="02040503050406030204" pitchFamily="18" charset="0"/>
                    <a:ea typeface="Cambria Math" panose="02040503050406030204" pitchFamily="18" charset="0"/>
                  </a:rPr>
                  <a:t>successful </a:t>
                </a:r>
                <a:r>
                  <a:rPr lang="en-US" altLang="zh-TW" dirty="0">
                    <a:latin typeface="Cambria Math" panose="02040503050406030204" pitchFamily="18" charset="0"/>
                    <a:ea typeface="Cambria Math" panose="02040503050406030204" pitchFamily="18" charset="0"/>
                  </a:rPr>
                  <a:t>in the early days of black hole accretion studies. See Chapter 12</a:t>
                </a:r>
                <a:r>
                  <a:rPr lang="en-US" altLang="zh-TW" dirty="0" smtClean="0">
                    <a:latin typeface="Cambria Math" panose="02040503050406030204" pitchFamily="18" charset="0"/>
                    <a:ea typeface="Cambria Math" panose="02040503050406030204" pitchFamily="18" charset="0"/>
                  </a:rPr>
                  <a:t>.</a:t>
                </a:r>
              </a:p>
              <a:p>
                <a:endParaRPr lang="en-US" altLang="zh-TW" dirty="0">
                  <a:latin typeface="Cambria Math" panose="02040503050406030204" pitchFamily="18" charset="0"/>
                  <a:ea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In addition to the obvious issues associated with choosing a diffusion </a:t>
                </a:r>
                <a:r>
                  <a:rPr lang="en-US" altLang="zh-TW" dirty="0" smtClean="0">
                    <a:latin typeface="Cambria Math" panose="02040503050406030204" pitchFamily="18" charset="0"/>
                    <a:ea typeface="Cambria Math" panose="02040503050406030204" pitchFamily="18" charset="0"/>
                  </a:rPr>
                  <a:t> approximation</a:t>
                </a:r>
                <a:r>
                  <a:rPr lang="en-US" altLang="zh-TW" dirty="0">
                    <a:latin typeface="Cambria Math" panose="02040503050406030204" pitchFamily="18" charset="0"/>
                    <a:ea typeface="Cambria Math" panose="02040503050406030204" pitchFamily="18" charset="0"/>
                  </a:rPr>
                  <a:t>, treating turbulence as a viscous process has some other assumptions </a:t>
                </a:r>
                <a:r>
                  <a:rPr lang="en-US" altLang="zh-TW" dirty="0" smtClean="0">
                    <a:latin typeface="Cambria Math" panose="02040503050406030204" pitchFamily="18" charset="0"/>
                    <a:ea typeface="Cambria Math" panose="02040503050406030204" pitchFamily="18" charset="0"/>
                  </a:rPr>
                  <a:t>associated with </a:t>
                </a:r>
                <a:r>
                  <a:rPr lang="en-US" altLang="zh-TW" dirty="0">
                    <a:latin typeface="Cambria Math" panose="02040503050406030204" pitchFamily="18" charset="0"/>
                    <a:ea typeface="Cambria Math" panose="02040503050406030204" pitchFamily="18" charset="0"/>
                  </a:rPr>
                  <a:t>it. Recall (Section 9.2.1) that having a viscosity implies that viscous </a:t>
                </a:r>
                <a:r>
                  <a:rPr lang="en-US" altLang="zh-TW" dirty="0" smtClean="0">
                    <a:latin typeface="Cambria Math" panose="02040503050406030204" pitchFamily="18" charset="0"/>
                    <a:ea typeface="Cambria Math" panose="02040503050406030204" pitchFamily="18" charset="0"/>
                  </a:rPr>
                  <a:t>dissipation </a:t>
                </a:r>
                <a:r>
                  <a:rPr lang="en-US" altLang="zh-TW" dirty="0">
                    <a:latin typeface="Cambria Math" panose="02040503050406030204" pitchFamily="18" charset="0"/>
                    <a:ea typeface="Cambria Math" panose="02040503050406030204" pitchFamily="18" charset="0"/>
                  </a:rPr>
                  <a:t>of the shear exists (viscous heating). This is because the viscous part of </a:t>
                </a:r>
                <a:r>
                  <a:rPr lang="en-US" altLang="zh-TW" dirty="0" smtClean="0">
                    <a:latin typeface="Cambria Math" panose="02040503050406030204" pitchFamily="18" charset="0"/>
                    <a:ea typeface="Cambria Math" panose="02040503050406030204" pitchFamily="18" charset="0"/>
                  </a:rPr>
                  <a:t>the stress-energy </a:t>
                </a:r>
                <a:r>
                  <a:rPr lang="en-US" altLang="zh-TW" dirty="0">
                    <a:latin typeface="Cambria Math" panose="02040503050406030204" pitchFamily="18" charset="0"/>
                    <a:ea typeface="Cambria Math" panose="02040503050406030204" pitchFamily="18" charset="0"/>
                  </a:rPr>
                  <a:t>tensor does not have its own energy density (ε t is missing). In reality</a:t>
                </a:r>
                <a:r>
                  <a:rPr lang="en-US" altLang="zh-TW" dirty="0" smtClean="0">
                    <a:latin typeface="Cambria Math" panose="02040503050406030204" pitchFamily="18" charset="0"/>
                    <a:ea typeface="Cambria Math" panose="02040503050406030204" pitchFamily="18" charset="0"/>
                  </a:rPr>
                  <a:t>, however</a:t>
                </a:r>
                <a:r>
                  <a:rPr lang="en-US" altLang="zh-TW" dirty="0">
                    <a:latin typeface="Cambria Math" panose="02040503050406030204" pitchFamily="18" charset="0"/>
                    <a:ea typeface="Cambria Math" panose="02040503050406030204" pitchFamily="18" charset="0"/>
                  </a:rPr>
                  <a:t>, turbulence does have an energy density, a pressure also, and heat ﬂow </a:t>
                </a:r>
                <a:r>
                  <a:rPr lang="en-US" altLang="zh-TW" dirty="0" smtClean="0">
                    <a:latin typeface="Cambria Math" panose="02040503050406030204" pitchFamily="18" charset="0"/>
                    <a:ea typeface="Cambria Math" panose="02040503050406030204" pitchFamily="18" charset="0"/>
                  </a:rPr>
                  <a:t>as well</a:t>
                </a:r>
                <a:r>
                  <a:rPr lang="en-US" altLang="zh-TW" dirty="0">
                    <a:latin typeface="Cambria Math" panose="02040503050406030204" pitchFamily="18" charset="0"/>
                    <a:ea typeface="Cambria Math" panose="02040503050406030204" pitchFamily="18" charset="0"/>
                  </a:rPr>
                  <a:t>, not just viscous-like </a:t>
                </a:r>
                <a:r>
                  <a:rPr lang="en-US" altLang="zh-TW" dirty="0" smtClean="0">
                    <a:latin typeface="Cambria Math" panose="02040503050406030204" pitchFamily="18" charset="0"/>
                    <a:ea typeface="Cambria Math" panose="02040503050406030204" pitchFamily="18" charset="0"/>
                  </a:rPr>
                  <a:t>properties</a:t>
                </a:r>
                <a:r>
                  <a:rPr lang="en-US" altLang="zh-TW" dirty="0">
                    <a:latin typeface="Cambria Math" panose="02040503050406030204" pitchFamily="18" charset="0"/>
                    <a:ea typeface="Cambria Math" panose="02040503050406030204" pitchFamily="18" charset="0"/>
                  </a:rPr>
                  <a:t>. All of this physics is missing in this treatment</a:t>
                </a:r>
                <a:r>
                  <a:rPr lang="en-US" altLang="zh-TW" dirty="0" smtClean="0">
                    <a:latin typeface="Cambria Math" panose="02040503050406030204" pitchFamily="18" charset="0"/>
                    <a:ea typeface="Cambria Math" panose="02040503050406030204" pitchFamily="18" charset="0"/>
                  </a:rPr>
                  <a:t>, along </a:t>
                </a:r>
                <a:r>
                  <a:rPr lang="en-US" altLang="zh-TW" dirty="0">
                    <a:latin typeface="Cambria Math" panose="02040503050406030204" pitchFamily="18" charset="0"/>
                    <a:ea typeface="Cambria Math" panose="02040503050406030204" pitchFamily="18" charset="0"/>
                  </a:rPr>
                  <a:t>with a model for how to convert turbulent energy into heat. Instead, the </a:t>
                </a:r>
                <a:r>
                  <a:rPr lang="en-US" altLang="zh-TW" dirty="0" smtClean="0">
                    <a:latin typeface="Cambria Math" panose="02040503050406030204" pitchFamily="18" charset="0"/>
                    <a:ea typeface="Cambria Math" panose="02040503050406030204" pitchFamily="18" charset="0"/>
                  </a:rPr>
                  <a:t>simple </a:t>
                </a:r>
                <a:r>
                  <a:rPr lang="en-US" altLang="zh-TW" dirty="0">
                    <a:latin typeface="Cambria Math" panose="02040503050406030204" pitchFamily="18" charset="0"/>
                    <a:ea typeface="Cambria Math" panose="02040503050406030204" pitchFamily="18" charset="0"/>
                  </a:rPr>
                  <a:t>viscous approximation assumes that all mechanical energy lost due to </a:t>
                </a:r>
                <a:r>
                  <a:rPr lang="en-US" altLang="zh-TW" dirty="0" smtClean="0">
                    <a:latin typeface="Cambria Math" panose="02040503050406030204" pitchFamily="18" charset="0"/>
                    <a:ea typeface="Cambria Math" panose="02040503050406030204" pitchFamily="18" charset="0"/>
                  </a:rPr>
                  <a:t>viscosity immediately </a:t>
                </a:r>
                <a:r>
                  <a:rPr lang="en-US" altLang="zh-TW" dirty="0">
                    <a:latin typeface="Cambria Math" panose="02040503050406030204" pitchFamily="18" charset="0"/>
                    <a:ea typeface="Cambria Math" panose="02040503050406030204" pitchFamily="18" charset="0"/>
                  </a:rPr>
                  <a:t>is converted into heat (equation (9.16)). While this works rather well </a:t>
                </a:r>
                <a:r>
                  <a:rPr lang="en-US" altLang="zh-TW" dirty="0" smtClean="0">
                    <a:latin typeface="Cambria Math" panose="02040503050406030204" pitchFamily="18" charset="0"/>
                    <a:ea typeface="Cambria Math" panose="02040503050406030204" pitchFamily="18" charset="0"/>
                  </a:rPr>
                  <a:t>in accretion </a:t>
                </a:r>
                <a:r>
                  <a:rPr lang="en-US" altLang="zh-TW" dirty="0">
                    <a:latin typeface="Cambria Math" panose="02040503050406030204" pitchFamily="18" charset="0"/>
                    <a:ea typeface="Cambria Math" panose="02040503050406030204" pitchFamily="18" charset="0"/>
                  </a:rPr>
                  <a:t>models, it still should be remembered that turbulence can be much </a:t>
                </a:r>
                <a:r>
                  <a:rPr lang="en-US" altLang="zh-TW" dirty="0" smtClean="0">
                    <a:latin typeface="Cambria Math" panose="02040503050406030204" pitchFamily="18" charset="0"/>
                    <a:ea typeface="Cambria Math" panose="02040503050406030204" pitchFamily="18" charset="0"/>
                  </a:rPr>
                  <a:t>more complex </a:t>
                </a:r>
                <a:r>
                  <a:rPr lang="en-US" altLang="zh-TW" dirty="0">
                    <a:latin typeface="Cambria Math" panose="02040503050406030204" pitchFamily="18" charset="0"/>
                    <a:ea typeface="Cambria Math" panose="02040503050406030204" pitchFamily="18" charset="0"/>
                  </a:rPr>
                  <a:t>than a simple ad hoc viscosity.</a:t>
                </a:r>
                <a:endParaRPr lang="zh-TW" altLang="en-US"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0456" y="1213009"/>
                <a:ext cx="8552330" cy="5355312"/>
              </a:xfrm>
              <a:prstGeom prst="rect">
                <a:avLst/>
              </a:prstGeom>
              <a:blipFill rotWithShape="1">
                <a:blip r:embed="rId2"/>
                <a:stretch>
                  <a:fillRect l="-641" t="-683" r="-499" b="-797"/>
                </a:stretch>
              </a:blipFill>
            </p:spPr>
            <p:txBody>
              <a:bodyPr/>
              <a:lstStyle/>
              <a:p>
                <a:r>
                  <a:rPr lang="zh-TW" altLang="en-US">
                    <a:noFill/>
                  </a:rPr>
                  <a:t> </a:t>
                </a:r>
              </a:p>
            </p:txBody>
          </p:sp>
        </mc:Fallback>
      </mc:AlternateContent>
      <p:sp>
        <p:nvSpPr>
          <p:cNvPr id="6" name="TextBox 5"/>
          <p:cNvSpPr txBox="1"/>
          <p:nvPr/>
        </p:nvSpPr>
        <p:spPr>
          <a:xfrm>
            <a:off x="473336" y="23109"/>
            <a:ext cx="7975260" cy="1107996"/>
          </a:xfrm>
          <a:prstGeom prst="rect">
            <a:avLst/>
          </a:prstGeom>
          <a:solidFill>
            <a:schemeClr val="bg1"/>
          </a:solidFill>
        </p:spPr>
        <p:txBody>
          <a:bodyPr wrap="none" rtlCol="0">
            <a:spAutoFit/>
          </a:bodyPr>
          <a:lstStyle/>
          <a:p>
            <a:r>
              <a:rPr lang="zh-TW" altLang="en-US" sz="6600" dirty="0" smtClean="0">
                <a:solidFill>
                  <a:srgbClr val="FF0000"/>
                </a:solidFill>
                <a:latin typeface="Cambria Math" pitchFamily="18" charset="0"/>
                <a:ea typeface="Cambria Math" pitchFamily="18" charset="0"/>
              </a:rPr>
              <a:t>呵呵呵</a:t>
            </a:r>
            <a:r>
              <a:rPr lang="en-US" altLang="zh-TW" sz="6600" dirty="0" smtClean="0">
                <a:solidFill>
                  <a:srgbClr val="FF0000"/>
                </a:solidFill>
                <a:latin typeface="Cambria Math" pitchFamily="18" charset="0"/>
                <a:ea typeface="Cambria Math" pitchFamily="18" charset="0"/>
              </a:rPr>
              <a:t>…</a:t>
            </a:r>
            <a:r>
              <a:rPr lang="zh-TW" altLang="en-US" sz="6600" dirty="0" smtClean="0">
                <a:solidFill>
                  <a:srgbClr val="FF0000"/>
                </a:solidFill>
                <a:latin typeface="Cambria Math" pitchFamily="18" charset="0"/>
                <a:ea typeface="Cambria Math" pitchFamily="18" charset="0"/>
              </a:rPr>
              <a:t> 看不懂啦</a:t>
            </a:r>
            <a:r>
              <a:rPr lang="en-US" altLang="zh-TW" sz="6600" dirty="0" smtClean="0">
                <a:solidFill>
                  <a:srgbClr val="FF0000"/>
                </a:solidFill>
                <a:latin typeface="Cambria Math" pitchFamily="18" charset="0"/>
                <a:ea typeface="Cambria Math" pitchFamily="18" charset="0"/>
              </a:rPr>
              <a:t>XD</a:t>
            </a:r>
            <a:endParaRPr lang="zh-TW" altLang="en-US" sz="66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362405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Composition of gases</a:t>
            </a:r>
            <a:endParaRPr lang="zh-TW" alt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310079374"/>
                  </p:ext>
                </p:extLst>
              </p:nvPr>
            </p:nvGraphicFramePr>
            <p:xfrm>
              <a:off x="320190" y="4640541"/>
              <a:ext cx="5423337" cy="1112520"/>
            </p:xfrm>
            <a:graphic>
              <a:graphicData uri="http://schemas.openxmlformats.org/drawingml/2006/table">
                <a:tbl>
                  <a:tblPr firstRow="1" bandRow="1">
                    <a:tableStyleId>{5C22544A-7EE6-4342-B048-85BDC9FD1C3A}</a:tableStyleId>
                  </a:tblPr>
                  <a:tblGrid>
                    <a:gridCol w="2349279"/>
                    <a:gridCol w="845866"/>
                    <a:gridCol w="945931"/>
                    <a:gridCol w="1282261"/>
                  </a:tblGrid>
                  <a:tr h="370840">
                    <a:tc>
                      <a:txBody>
                        <a:bodyPr/>
                        <a:lstStyle/>
                        <a:p>
                          <a:pPr algn="ct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X</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Y</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Z</a:t>
                          </a:r>
                          <a:endParaRPr lang="zh-TW" altLang="en-US" dirty="0">
                            <a:latin typeface="Cambria Math" panose="02040503050406030204" pitchFamily="18" charset="0"/>
                          </a:endParaRPr>
                        </a:p>
                      </a:txBody>
                      <a:tcPr/>
                    </a:tc>
                  </a:tr>
                  <a:tr h="370840">
                    <a:tc>
                      <a:txBody>
                        <a:bodyPr/>
                        <a:lstStyle/>
                        <a:p>
                          <a:pPr algn="ctr"/>
                          <a:r>
                            <a:rPr lang="en-US" altLang="zh-TW" dirty="0" smtClean="0">
                              <a:latin typeface="Cambria Math" panose="02040503050406030204" pitchFamily="18" charset="0"/>
                              <a:ea typeface="Cambria Math" panose="02040503050406030204" pitchFamily="18" charset="0"/>
                            </a:rPr>
                            <a:t>Solar Abundance</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0.71</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0.27</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0.02</a:t>
                          </a:r>
                          <a:endParaRPr lang="zh-TW" altLang="en-US" dirty="0">
                            <a:latin typeface="Cambria Math" panose="02040503050406030204" pitchFamily="18" charset="0"/>
                          </a:endParaRPr>
                        </a:p>
                      </a:txBody>
                      <a:tcPr/>
                    </a:tc>
                  </a:tr>
                  <a:tr h="370840">
                    <a:tc>
                      <a:txBody>
                        <a:bodyPr/>
                        <a:lstStyle/>
                        <a:p>
                          <a:pPr algn="ctr"/>
                          <a:r>
                            <a:rPr lang="en-US" altLang="zh-TW" dirty="0" smtClean="0">
                              <a:latin typeface="Cambria Math" panose="02040503050406030204" pitchFamily="18" charset="0"/>
                              <a:ea typeface="Cambria Math" panose="02040503050406030204" pitchFamily="18" charset="0"/>
                            </a:rPr>
                            <a:t>Early</a:t>
                          </a:r>
                          <a:r>
                            <a:rPr lang="en-US" altLang="zh-TW" baseline="0" dirty="0" smtClean="0">
                              <a:latin typeface="Cambria Math" panose="02040503050406030204" pitchFamily="18" charset="0"/>
                              <a:ea typeface="Cambria Math" panose="02040503050406030204" pitchFamily="18" charset="0"/>
                            </a:rPr>
                            <a:t> Universe</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0.75</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0.25</a:t>
                          </a:r>
                          <a:endParaRPr lang="zh-TW" altLang="en-US" dirty="0">
                            <a:latin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mtClean="0">
                                    <a:latin typeface="Cambria Math" panose="02040503050406030204" pitchFamily="18" charset="0"/>
                                  </a:rPr>
                                  <m:t>4×</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−10</m:t>
                                    </m:r>
                                  </m:sup>
                                </m:sSup>
                              </m:oMath>
                            </m:oMathPara>
                          </a14:m>
                          <a:endParaRPr lang="zh-TW" altLang="en-US" dirty="0">
                            <a:latin typeface="Cambria Math" panose="02040503050406030204" pitchFamily="18" charset="0"/>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310079374"/>
                  </p:ext>
                </p:extLst>
              </p:nvPr>
            </p:nvGraphicFramePr>
            <p:xfrm>
              <a:off x="320190" y="4640541"/>
              <a:ext cx="5423337" cy="1112520"/>
            </p:xfrm>
            <a:graphic>
              <a:graphicData uri="http://schemas.openxmlformats.org/drawingml/2006/table">
                <a:tbl>
                  <a:tblPr firstRow="1" bandRow="1">
                    <a:tableStyleId>{5C22544A-7EE6-4342-B048-85BDC9FD1C3A}</a:tableStyleId>
                  </a:tblPr>
                  <a:tblGrid>
                    <a:gridCol w="2349279"/>
                    <a:gridCol w="845866"/>
                    <a:gridCol w="945931"/>
                    <a:gridCol w="1282261"/>
                  </a:tblGrid>
                  <a:tr h="370840">
                    <a:tc>
                      <a:txBody>
                        <a:bodyPr/>
                        <a:lstStyle/>
                        <a:p>
                          <a:pPr algn="ct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X</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Y</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Z</a:t>
                          </a:r>
                          <a:endParaRPr lang="zh-TW" altLang="en-US" dirty="0">
                            <a:latin typeface="Cambria Math" panose="02040503050406030204" pitchFamily="18" charset="0"/>
                          </a:endParaRPr>
                        </a:p>
                      </a:txBody>
                      <a:tcPr/>
                    </a:tc>
                  </a:tr>
                  <a:tr h="370840">
                    <a:tc>
                      <a:txBody>
                        <a:bodyPr/>
                        <a:lstStyle/>
                        <a:p>
                          <a:pPr algn="ctr"/>
                          <a:r>
                            <a:rPr lang="en-US" altLang="zh-TW" dirty="0" smtClean="0">
                              <a:latin typeface="Cambria Math" panose="02040503050406030204" pitchFamily="18" charset="0"/>
                              <a:ea typeface="Cambria Math" panose="02040503050406030204" pitchFamily="18" charset="0"/>
                            </a:rPr>
                            <a:t>Solar Abundance</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0.71</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0.27</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0.02</a:t>
                          </a:r>
                          <a:endParaRPr lang="zh-TW" altLang="en-US" dirty="0">
                            <a:latin typeface="Cambria Math" panose="02040503050406030204" pitchFamily="18" charset="0"/>
                          </a:endParaRPr>
                        </a:p>
                      </a:txBody>
                      <a:tcPr/>
                    </a:tc>
                  </a:tr>
                  <a:tr h="370840">
                    <a:tc>
                      <a:txBody>
                        <a:bodyPr/>
                        <a:lstStyle/>
                        <a:p>
                          <a:pPr algn="ctr"/>
                          <a:r>
                            <a:rPr lang="en-US" altLang="zh-TW" dirty="0" smtClean="0">
                              <a:latin typeface="Cambria Math" panose="02040503050406030204" pitchFamily="18" charset="0"/>
                              <a:ea typeface="Cambria Math" panose="02040503050406030204" pitchFamily="18" charset="0"/>
                            </a:rPr>
                            <a:t>Early</a:t>
                          </a:r>
                          <a:r>
                            <a:rPr lang="en-US" altLang="zh-TW" baseline="0" dirty="0" smtClean="0">
                              <a:latin typeface="Cambria Math" panose="02040503050406030204" pitchFamily="18" charset="0"/>
                              <a:ea typeface="Cambria Math" panose="02040503050406030204" pitchFamily="18" charset="0"/>
                            </a:rPr>
                            <a:t> Universe</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0.75</a:t>
                          </a:r>
                          <a:endParaRPr lang="zh-TW" altLang="en-US"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0.25</a:t>
                          </a:r>
                          <a:endParaRPr lang="zh-TW" altLang="en-US" dirty="0">
                            <a:latin typeface="Cambria Math" panose="02040503050406030204" pitchFamily="18" charset="0"/>
                          </a:endParaRPr>
                        </a:p>
                      </a:txBody>
                      <a:tcPr/>
                    </a:tc>
                    <a:tc>
                      <a:txBody>
                        <a:bodyPr/>
                        <a:lstStyle/>
                        <a:p>
                          <a:endParaRPr lang="zh-TW"/>
                        </a:p>
                      </a:txBody>
                      <a:tcPr>
                        <a:blipFill rotWithShape="1">
                          <a:blip r:embed="rId2"/>
                          <a:stretch>
                            <a:fillRect l="-323810" t="-209836" r="-476" b="-22951"/>
                          </a:stretch>
                        </a:blipFill>
                      </a:tcPr>
                    </a:tc>
                  </a:tr>
                </a:tbl>
              </a:graphicData>
            </a:graphic>
          </p:graphicFrame>
        </mc:Fallback>
      </mc:AlternateContent>
      <p:sp>
        <p:nvSpPr>
          <p:cNvPr id="5" name="Rectangle 4"/>
          <p:cNvSpPr/>
          <p:nvPr/>
        </p:nvSpPr>
        <p:spPr>
          <a:xfrm>
            <a:off x="468087" y="1191146"/>
            <a:ext cx="8262256" cy="2862322"/>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Since the most abundant elements in the universe are Hydrogen and Helium,</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we usually express the composition of a gas in terms of mass fraction of the elements</a:t>
            </a:r>
          </a:p>
          <a:p>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X 	for Hydrogen</a:t>
            </a:r>
          </a:p>
          <a:p>
            <a:r>
              <a:rPr lang="en-US" altLang="zh-TW" dirty="0" smtClean="0">
                <a:latin typeface="Cambria Math" panose="02040503050406030204" pitchFamily="18" charset="0"/>
                <a:ea typeface="Cambria Math" panose="02040503050406030204" pitchFamily="18" charset="0"/>
              </a:rPr>
              <a:t>Y	for Helium</a:t>
            </a:r>
          </a:p>
          <a:p>
            <a:r>
              <a:rPr lang="en-US" altLang="zh-TW" dirty="0" smtClean="0">
                <a:latin typeface="Cambria Math" panose="02040503050406030204" pitchFamily="18" charset="0"/>
                <a:ea typeface="Cambria Math" panose="02040503050406030204" pitchFamily="18" charset="0"/>
              </a:rPr>
              <a:t>Z 	for anything heavier (often called “metals”)</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Unless the gas is exotic (ex electron-positron), the mass fractions sum to 1.</a:t>
            </a:r>
          </a:p>
          <a:p>
            <a:endParaRPr lang="en-US" altLang="zh-TW" dirty="0">
              <a:latin typeface="Cambria Math" panose="02040503050406030204" pitchFamily="18" charset="0"/>
              <a:ea typeface="Cambria Math" panose="02040503050406030204" pitchFamily="18" charset="0"/>
            </a:endParaRPr>
          </a:p>
          <a:p>
            <a:pPr algn="ctr"/>
            <a:r>
              <a:rPr lang="en-US" altLang="zh-TW" dirty="0" smtClean="0">
                <a:latin typeface="Cambria Math" panose="02040503050406030204" pitchFamily="18" charset="0"/>
                <a:ea typeface="Cambria Math" panose="02040503050406030204" pitchFamily="18" charset="0"/>
              </a:rPr>
              <a:t>X+Y+Z=1</a:t>
            </a:r>
          </a:p>
        </p:txBody>
      </p:sp>
      <p:pic>
        <p:nvPicPr>
          <p:cNvPr id="1026" name="Picture 2" descr="G:\Desktop\Black Hole Astrophysics\Textbook circle\12 Ch\solarabs.gif"/>
          <p:cNvPicPr>
            <a:picLocks noChangeAspect="1" noChangeArrowheads="1"/>
          </p:cNvPicPr>
          <p:nvPr/>
        </p:nvPicPr>
        <p:blipFill rotWithShape="1">
          <a:blip r:embed="rId3">
            <a:extLst>
              <a:ext uri="{28A0092B-C50C-407E-A947-70E740481C1C}">
                <a14:useLocalDpi xmlns:a14="http://schemas.microsoft.com/office/drawing/2010/main" val="0"/>
              </a:ext>
            </a:extLst>
          </a:blip>
          <a:srcRect l="21922" t="9310" r="20647" b="16367"/>
          <a:stretch/>
        </p:blipFill>
        <p:spPr bwMode="auto">
          <a:xfrm>
            <a:off x="5801710" y="3557002"/>
            <a:ext cx="3132083" cy="313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14410"/>
            <a:ext cx="9143999" cy="646331"/>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Radiative Opacity (Ch9.3.6)</a:t>
            </a:r>
          </a:p>
        </p:txBody>
      </p:sp>
    </p:spTree>
    <p:extLst>
      <p:ext uri="{BB962C8B-B14F-4D97-AF65-F5344CB8AC3E}">
        <p14:creationId xmlns:p14="http://schemas.microsoft.com/office/powerpoint/2010/main" val="3970994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a:lstStyle>
          <a:p>
            <a:r>
              <a:rPr lang="en-US" altLang="zh-TW" dirty="0" smtClean="0">
                <a:ea typeface="Cambria Math" panose="02040503050406030204" pitchFamily="18" charset="0"/>
              </a:rPr>
              <a:t>Recall from last week</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614362" y="1040496"/>
                <a:ext cx="7883245" cy="949491"/>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In many situations that we will study in the next few chapters, the fluid will be optically thick to radiation and both will be in thermodynamic equilibrium at the same temperature </a:t>
                </a:r>
                <a14:m>
                  <m:oMath xmlns:m="http://schemas.openxmlformats.org/officeDocument/2006/math">
                    <m:sSub>
                      <m:sSubPr>
                        <m:ctrlPr>
                          <a:rPr lang="zh-TW" altLang="en-US" i="1">
                            <a:latin typeface="Cambria Math"/>
                          </a:rPr>
                        </m:ctrlPr>
                      </m:sSubPr>
                      <m:e>
                        <m:r>
                          <m:rPr>
                            <m:sty m:val="p"/>
                          </m:rPr>
                          <a:rPr lang="zh-TW" altLang="en-US" i="0">
                            <a:latin typeface="Cambria Math" panose="02040503050406030204" pitchFamily="18" charset="0"/>
                          </a:rPr>
                          <m:t>T</m:t>
                        </m:r>
                      </m:e>
                      <m:sub>
                        <m:r>
                          <m:rPr>
                            <m:sty m:val="p"/>
                          </m:rPr>
                          <a:rPr lang="zh-TW" altLang="en-US" i="0">
                            <a:latin typeface="Cambria Math" panose="02040503050406030204" pitchFamily="18" charset="0"/>
                          </a:rPr>
                          <m:t>r</m:t>
                        </m:r>
                      </m:sub>
                    </m:sSub>
                    <m:r>
                      <a:rPr lang="zh-TW" altLang="en-US" i="0">
                        <a:latin typeface="Cambria Math" panose="02040503050406030204" pitchFamily="18" charset="0"/>
                      </a:rPr>
                      <m:t>=</m:t>
                    </m:r>
                    <m:sSub>
                      <m:sSubPr>
                        <m:ctrlPr>
                          <a:rPr lang="zh-TW" altLang="en-US" i="1">
                            <a:latin typeface="Cambria Math"/>
                          </a:rPr>
                        </m:ctrlPr>
                      </m:sSubPr>
                      <m:e>
                        <m:r>
                          <m:rPr>
                            <m:sty m:val="p"/>
                          </m:rPr>
                          <a:rPr lang="zh-TW" altLang="en-US" i="0">
                            <a:latin typeface="Cambria Math" panose="02040503050406030204" pitchFamily="18" charset="0"/>
                          </a:rPr>
                          <m:t>T</m:t>
                        </m:r>
                      </m:e>
                      <m:sub>
                        <m:r>
                          <m:rPr>
                            <m:sty m:val="p"/>
                          </m:rPr>
                          <a:rPr lang="zh-TW" altLang="en-US" i="0">
                            <a:latin typeface="Cambria Math" panose="02040503050406030204" pitchFamily="18" charset="0"/>
                          </a:rPr>
                          <m:t>g</m:t>
                        </m:r>
                      </m:sub>
                    </m:sSub>
                    <m:r>
                      <a:rPr lang="zh-TW" altLang="en-US" i="0">
                        <a:latin typeface="Cambria Math" panose="02040503050406030204" pitchFamily="18" charset="0"/>
                      </a:rPr>
                      <m:t>≡</m:t>
                    </m:r>
                    <m:r>
                      <m:rPr>
                        <m:sty m:val="p"/>
                      </m:rPr>
                      <a:rPr lang="zh-TW" altLang="en-US" i="0">
                        <a:latin typeface="Cambria Math" panose="02040503050406030204" pitchFamily="18" charset="0"/>
                      </a:rPr>
                      <m:t>T</m:t>
                    </m:r>
                  </m:oMath>
                </a14:m>
                <a:r>
                  <a:rPr lang="en-US" altLang="zh-TW" dirty="0" smtClean="0">
                    <a:latin typeface="Cambria Math" panose="02040503050406030204" pitchFamily="18" charset="0"/>
                    <a:ea typeface="Cambria Math" panose="02040503050406030204" pitchFamily="18" charset="0"/>
                  </a:rPr>
                  <a:t>.</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14362" y="1040496"/>
                <a:ext cx="7883245" cy="949491"/>
              </a:xfrm>
              <a:prstGeom prst="rect">
                <a:avLst/>
              </a:prstGeom>
              <a:blipFill rotWithShape="1">
                <a:blip r:embed="rId2"/>
                <a:stretch>
                  <a:fillRect l="-696" t="-3871" b="-6452"/>
                </a:stretch>
              </a:blipFill>
            </p:spPr>
            <p:txBody>
              <a:bodyPr/>
              <a:lstStyle/>
              <a:p>
                <a:r>
                  <a:rPr lang="zh-TW" altLang="en-US">
                    <a:noFill/>
                  </a:rPr>
                  <a:t> </a:t>
                </a:r>
              </a:p>
            </p:txBody>
          </p:sp>
        </mc:Fallback>
      </mc:AlternateContent>
      <p:sp>
        <p:nvSpPr>
          <p:cNvPr id="5" name="TextBox 4"/>
          <p:cNvSpPr txBox="1"/>
          <p:nvPr/>
        </p:nvSpPr>
        <p:spPr>
          <a:xfrm>
            <a:off x="614361" y="1991065"/>
            <a:ext cx="7883246"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this case the photon gas will contribute to the fluid plasma pressure, energy density, heat conduction, and viscosity and will add stress-energy terms similar to those discussed previously for fluids.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092567" y="4205020"/>
                <a:ext cx="7405040" cy="391902"/>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𝜌</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𝜌</m:t>
                        </m:r>
                      </m:e>
                      <m:sub>
                        <m:r>
                          <a:rPr lang="zh-TW" altLang="en-US" i="1">
                            <a:latin typeface="Cambria Math" panose="02040503050406030204" pitchFamily="18" charset="0"/>
                          </a:rPr>
                          <m:t>𝑔</m:t>
                        </m:r>
                      </m:sub>
                    </m:sSub>
                  </m:oMath>
                </a14:m>
                <a:r>
                  <a:rPr lang="en-US" altLang="zh-TW" dirty="0" smtClean="0">
                    <a:latin typeface="Cambria Math" panose="02040503050406030204" pitchFamily="18" charset="0"/>
                    <a:ea typeface="Cambria Math" panose="02040503050406030204" pitchFamily="18" charset="0"/>
                  </a:rPr>
                  <a:t>		Total </a:t>
                </a:r>
                <a:r>
                  <a:rPr lang="en-US" altLang="zh-TW" dirty="0">
                    <a:latin typeface="Cambria Math" panose="02040503050406030204" pitchFamily="18" charset="0"/>
                    <a:ea typeface="Cambria Math" panose="02040503050406030204" pitchFamily="18" charset="0"/>
                  </a:rPr>
                  <a:t>density of fluid </a:t>
                </a:r>
                <a:r>
                  <a:rPr lang="en-US" altLang="zh-TW" dirty="0" smtClean="0">
                    <a:latin typeface="Cambria Math" panose="02040503050406030204" pitchFamily="18" charset="0"/>
                    <a:ea typeface="Cambria Math" panose="02040503050406030204" pitchFamily="18" charset="0"/>
                  </a:rPr>
                  <a:t>(photons don’t contribute to this)</a:t>
                </a:r>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92567" y="4205020"/>
                <a:ext cx="7405040" cy="391902"/>
              </a:xfrm>
              <a:prstGeom prst="rect">
                <a:avLst/>
              </a:prstGeom>
              <a:blipFill rotWithShape="1">
                <a:blip r:embed="rId3"/>
                <a:stretch>
                  <a:fillRect t="-9375" b="-171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92567" y="4609774"/>
                <a:ext cx="3440494" cy="391902"/>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𝑝</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𝑟</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Total pressure</a:t>
                </a:r>
                <a:endParaRPr lang="zh-TW" altLang="en-US" dirty="0">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2567" y="4609774"/>
                <a:ext cx="3440494" cy="391902"/>
              </a:xfrm>
              <a:prstGeom prst="rect">
                <a:avLst/>
              </a:prstGeom>
              <a:blipFill rotWithShape="1">
                <a:blip r:embed="rId4"/>
                <a:stretch>
                  <a:fillRect t="-9375" r="-708" b="-171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92567" y="5069160"/>
                <a:ext cx="4032386" cy="391902"/>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𝜀</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𝑟</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Total energy density</a:t>
                </a:r>
                <a:endParaRPr lang="zh-TW" altLang="en-US" dirty="0">
                  <a:latin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92567" y="5069160"/>
                <a:ext cx="4032386" cy="391902"/>
              </a:xfrm>
              <a:prstGeom prst="rect">
                <a:avLst/>
              </a:prstGeom>
              <a:blipFill rotWithShape="1">
                <a:blip r:embed="rId5"/>
                <a:stretch>
                  <a:fillRect t="-9375" r="-604" b="-171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92567" y="5484313"/>
                <a:ext cx="4828951" cy="394147"/>
              </a:xfrm>
              <a:prstGeom prst="rect">
                <a:avLst/>
              </a:prstGeom>
            </p:spPr>
            <p:txBody>
              <a:bodyPr wrap="none">
                <a:spAutoFit/>
              </a:bodyPr>
              <a:lstStyle/>
              <a:p>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𝑄</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𝑄</m:t>
                            </m:r>
                          </m:e>
                          <m:sub>
                            <m:r>
                              <a:rPr lang="zh-TW" altLang="en-US" i="1">
                                <a:latin typeface="Cambria Math" panose="02040503050406030204" pitchFamily="18" charset="0"/>
                              </a:rPr>
                              <m:t>𝑔</m:t>
                            </m:r>
                          </m:sub>
                        </m:sSub>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𝑄</m:t>
                            </m:r>
                          </m:e>
                          <m:sub>
                            <m:r>
                              <a:rPr lang="zh-TW" altLang="en-US" i="1">
                                <a:latin typeface="Cambria Math" panose="02040503050406030204" pitchFamily="18" charset="0"/>
                              </a:rPr>
                              <m:t>𝑟</m:t>
                            </m:r>
                          </m:sub>
                        </m:sSub>
                      </m:e>
                      <m:sup>
                        <m:r>
                          <a:rPr lang="zh-TW" altLang="en-US" i="1">
                            <a:latin typeface="Cambria Math" panose="02040503050406030204" pitchFamily="18" charset="0"/>
                          </a:rPr>
                          <m:t>𝛼</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Total heat conduction vector</a:t>
                </a:r>
                <a:endParaRPr lang="zh-TW" altLang="en-US" dirty="0">
                  <a:latin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92567" y="5484313"/>
                <a:ext cx="4828951" cy="394147"/>
              </a:xfrm>
              <a:prstGeom prst="rect">
                <a:avLst/>
              </a:prstGeom>
              <a:blipFill rotWithShape="1">
                <a:blip r:embed="rId6"/>
                <a:stretch>
                  <a:fillRect l="-126" t="-9375" r="-505" b="-171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92567" y="5892815"/>
                <a:ext cx="5354864" cy="391902"/>
              </a:xfrm>
              <a:prstGeom prst="rect">
                <a:avLst/>
              </a:prstGeom>
            </p:spPr>
            <p:txBody>
              <a:bodyPr wrap="none">
                <a:spAutoFit/>
              </a:bodyPr>
              <a:lstStyle/>
              <a:p>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𝑟</m:t>
                        </m:r>
                      </m:sub>
                    </m:sSub>
                  </m:oMath>
                </a14:m>
                <a:r>
                  <a:rPr lang="en-US" altLang="zh-TW" dirty="0" smtClean="0">
                    <a:latin typeface="Cambria Math" panose="02040503050406030204" pitchFamily="18" charset="0"/>
                    <a:ea typeface="Cambria Math" panose="02040503050406030204" pitchFamily="18" charset="0"/>
                  </a:rPr>
                  <a:t>	Total coefficient of shear viscosity</a:t>
                </a:r>
              </a:p>
            </p:txBody>
          </p:sp>
        </mc:Choice>
        <mc:Fallback xmlns="">
          <p:sp>
            <p:nvSpPr>
              <p:cNvPr id="10" name="Rectangle 9"/>
              <p:cNvSpPr>
                <a:spLocks noRot="1" noChangeAspect="1" noMove="1" noResize="1" noEditPoints="1" noAdjustHandles="1" noChangeArrowheads="1" noChangeShapeType="1" noTextEdit="1"/>
              </p:cNvSpPr>
              <p:nvPr/>
            </p:nvSpPr>
            <p:spPr>
              <a:xfrm>
                <a:off x="1092567" y="5892815"/>
                <a:ext cx="5354864" cy="391902"/>
              </a:xfrm>
              <a:prstGeom prst="rect">
                <a:avLst/>
              </a:prstGeom>
              <a:blipFill rotWithShape="1">
                <a:blip r:embed="rId7"/>
                <a:stretch>
                  <a:fillRect t="-9375" r="-228" b="-171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92567" y="6326011"/>
                <a:ext cx="5247462" cy="391902"/>
              </a:xfrm>
              <a:prstGeom prst="rect">
                <a:avLst/>
              </a:prstGeom>
            </p:spPr>
            <p:txBody>
              <a:bodyPr wrap="none">
                <a:spAutoFit/>
              </a:bodyPr>
              <a:lstStyle/>
              <a:p>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𝑟</m:t>
                        </m:r>
                      </m:sub>
                    </m:sSub>
                  </m:oMath>
                </a14:m>
                <a:r>
                  <a:rPr lang="en-US" altLang="zh-TW" dirty="0" smtClean="0">
                    <a:latin typeface="Cambria Math" panose="02040503050406030204" pitchFamily="18" charset="0"/>
                    <a:ea typeface="Cambria Math" panose="02040503050406030204" pitchFamily="18" charset="0"/>
                  </a:rPr>
                  <a:t>	Total coefficient of bulk viscosity</a:t>
                </a:r>
                <a:endParaRPr lang="zh-TW" altLang="en-US" dirty="0">
                  <a:latin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92567" y="6326011"/>
                <a:ext cx="5247462" cy="391902"/>
              </a:xfrm>
              <a:prstGeom prst="rect">
                <a:avLst/>
              </a:prstGeom>
              <a:blipFill rotWithShape="1">
                <a:blip r:embed="rId8"/>
                <a:stretch>
                  <a:fillRect l="-232" t="-9375" r="-232" b="-171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4342" y="2955586"/>
                <a:ext cx="8263288" cy="1144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𝑇</m:t>
                                  </m:r>
                                </m:e>
                                <m:sup>
                                  <m:r>
                                    <m:rPr>
                                      <m:sty m:val="p"/>
                                    </m:rPr>
                                    <a:rPr lang="zh-TW" altLang="en-US" sz="1400">
                                      <a:latin typeface="Cambria Math"/>
                                    </a:rPr>
                                    <m:t>αβ</m:t>
                                  </m:r>
                                </m:sup>
                              </m:sSup>
                            </m:e>
                          </m:d>
                        </m:e>
                        <m:sub>
                          <m:r>
                            <m:rPr>
                              <m:sty m:val="p"/>
                            </m:rPr>
                            <a:rPr lang="zh-TW" altLang="en-US" sz="1400">
                              <a:latin typeface="Cambria Math"/>
                            </a:rPr>
                            <m:t>gas</m:t>
                          </m:r>
                        </m:sub>
                      </m:sSub>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sSup>
                                  <m:sSupPr>
                                    <m:ctrlPr>
                                      <a:rPr lang="zh-TW" altLang="en-US" sz="1600" i="1">
                                        <a:latin typeface="Cambria Math"/>
                                      </a:rPr>
                                    </m:ctrlPr>
                                  </m:sSupPr>
                                  <m:e>
                                    <m:r>
                                      <m:rPr>
                                        <m:sty m:val="p"/>
                                      </m:rPr>
                                      <a:rPr lang="zh-TW" altLang="en-US" sz="1600">
                                        <a:latin typeface="Cambria Math"/>
                                      </a:rPr>
                                      <m:t>ρc</m:t>
                                    </m:r>
                                  </m:e>
                                  <m:sup>
                                    <m:r>
                                      <a:rPr lang="zh-TW" altLang="en-US" sz="1600">
                                        <a:latin typeface="Cambria Math"/>
                                      </a:rPr>
                                      <m:t>2</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𝜀</m:t>
                                    </m:r>
                                  </m:e>
                                  <m:sub>
                                    <m:r>
                                      <a:rPr lang="zh-TW" altLang="en-US" sz="1600" i="1">
                                        <a:latin typeface="Cambria Math"/>
                                      </a:rPr>
                                      <m:t>𝑔</m:t>
                                    </m:r>
                                  </m:sub>
                                </m:sSub>
                                <m:r>
                                  <m:rPr>
                                    <m:nor/>
                                  </m:rPr>
                                  <a:rPr lang="zh-TW" altLang="en-US" sz="1600"/>
                                  <m:t> </m:t>
                                </m:r>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𝑥</m:t>
                                    </m:r>
                                  </m:sup>
                                </m:sSubSup>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𝑦</m:t>
                                    </m:r>
                                  </m:sup>
                                </m:sSubSup>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𝑧</m:t>
                                    </m:r>
                                  </m:sup>
                                </m:sSub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𝑥</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xx</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xy</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xz</m:t>
                                    </m:r>
                                  </m:sup>
                                </m:s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𝑦</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yx</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yy</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yz</m:t>
                                    </m:r>
                                  </m:sup>
                                </m:s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𝑧</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zx</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zy</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zz</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mr>
                          </m:m>
                        </m:e>
                      </m:d>
                    </m:oMath>
                  </m:oMathPara>
                </a14:m>
                <a:endParaRPr lang="zh-TW" alt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4342" y="2955586"/>
                <a:ext cx="8263288" cy="1144993"/>
              </a:xfrm>
              <a:prstGeom prst="rect">
                <a:avLst/>
              </a:prstGeom>
              <a:blipFill rotWithShape="1">
                <a:blip r:embed="rId9"/>
                <a:stretch>
                  <a:fillRect/>
                </a:stretch>
              </a:blipFill>
            </p:spPr>
            <p:txBody>
              <a:bodyPr/>
              <a:lstStyle/>
              <a:p>
                <a:r>
                  <a:rPr lang="zh-TW" altLang="en-US">
                    <a:noFill/>
                  </a:rPr>
                  <a:t> </a:t>
                </a:r>
              </a:p>
            </p:txBody>
          </p:sp>
        </mc:Fallback>
      </mc:AlternateContent>
      <p:cxnSp>
        <p:nvCxnSpPr>
          <p:cNvPr id="13" name="Straight Connector 12"/>
          <p:cNvCxnSpPr/>
          <p:nvPr/>
        </p:nvCxnSpPr>
        <p:spPr>
          <a:xfrm>
            <a:off x="1669002"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5029"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82754"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71352"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59950"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35695" y="351032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35694" y="380329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5694" y="404298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08379" y="3496219"/>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53598" y="380329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151073" y="404298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23082" y="351032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12814" y="3510327"/>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20558" y="379806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10290" y="3798060"/>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09156" y="404573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98888" y="4045730"/>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00837" y="3786695"/>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00837" y="3528082"/>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24612" y="3528082"/>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24612" y="4042987"/>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27136" y="4058255"/>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27136" y="3787855"/>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Conduction by radiation</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91884" y="1357513"/>
                <a:ext cx="8321809" cy="3051348"/>
              </a:xfrm>
              <a:prstGeom prst="rect">
                <a:avLst/>
              </a:prstGeom>
              <a:noFill/>
            </p:spPr>
            <p:txBody>
              <a:bodyPr wrap="square" rtlCol="0">
                <a:spAutoFit/>
              </a:bodyPr>
              <a:lstStyle/>
              <a:p>
                <a:r>
                  <a:rPr lang="en-US" altLang="zh-TW" dirty="0" smtClean="0">
                    <a:latin typeface="Cambria Math" pitchFamily="18" charset="0"/>
                    <a:ea typeface="Cambria Math" pitchFamily="18" charset="0"/>
                  </a:rPr>
                  <a:t>Last week, we mentioned that for radiation, we can basically copy the whole set of stress-energy tensor, therefore, for the heat conduction term,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𝑄</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𝑄</m:t>
                            </m:r>
                          </m:e>
                          <m:sub>
                            <m:r>
                              <a:rPr lang="zh-TW" altLang="en-US" i="1">
                                <a:latin typeface="Cambria Math" panose="02040503050406030204" pitchFamily="18" charset="0"/>
                              </a:rPr>
                              <m:t>𝑔</m:t>
                            </m:r>
                          </m:sub>
                        </m:sSub>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𝑄</m:t>
                            </m:r>
                          </m:e>
                          <m:sub>
                            <m:r>
                              <a:rPr lang="zh-TW" altLang="en-US" i="1">
                                <a:latin typeface="Cambria Math" panose="02040503050406030204" pitchFamily="18" charset="0"/>
                              </a:rPr>
                              <m:t>𝑟</m:t>
                            </m:r>
                          </m:sub>
                        </m:sSub>
                      </m:e>
                      <m:sup>
                        <m:r>
                          <a:rPr lang="zh-TW" altLang="en-US" i="1">
                            <a:latin typeface="Cambria Math" panose="02040503050406030204" pitchFamily="18" charset="0"/>
                          </a:rPr>
                          <m:t>𝛼</m:t>
                        </m:r>
                      </m:sup>
                    </m:sSup>
                  </m:oMath>
                </a14:m>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Thus, we can determine the total conductivity </a:t>
                </a:r>
                <a14:m>
                  <m:oMath xmlns:m="http://schemas.openxmlformats.org/officeDocument/2006/math">
                    <m:r>
                      <a:rPr lang="zh-TW" altLang="en-US" i="1">
                        <a:latin typeface="Cambria Math"/>
                      </a:rPr>
                      <m:t>𝐾</m:t>
                    </m:r>
                    <m:r>
                      <a:rPr lang="zh-TW" altLang="en-US">
                        <a:latin typeface="Cambria Math"/>
                      </a:rPr>
                      <m:t>=</m:t>
                    </m:r>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𝐾</m:t>
                        </m:r>
                      </m:e>
                      <m:sub>
                        <m:r>
                          <a:rPr lang="zh-TW" altLang="en-US" i="1">
                            <a:latin typeface="Cambria Math"/>
                          </a:rPr>
                          <m:t>𝑟</m:t>
                        </m:r>
                      </m:sub>
                    </m:sSub>
                  </m:oMath>
                </a14:m>
                <a:r>
                  <a:rPr lang="en-US" altLang="zh-TW" dirty="0" smtClean="0"/>
                  <a:t>.</a:t>
                </a:r>
              </a:p>
              <a:p>
                <a:endParaRPr lang="en-US" altLang="zh-TW" dirty="0"/>
              </a:p>
              <a:p>
                <a:r>
                  <a:rPr lang="en-US" altLang="zh-TW" dirty="0" smtClean="0"/>
                  <a:t>Then, by analogy of </a:t>
                </a:r>
                <a14:m>
                  <m:oMath xmlns:m="http://schemas.openxmlformats.org/officeDocument/2006/math">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r>
                      <a:rPr lang="en-US" altLang="zh-TW" i="1">
                        <a:latin typeface="Cambria Math"/>
                      </a:rPr>
                      <m:t>(</m:t>
                    </m:r>
                    <m:sSub>
                      <m:sSubPr>
                        <m:ctrlPr>
                          <a:rPr lang="zh-TW" altLang="en-US" i="1">
                            <a:latin typeface="Cambria Math"/>
                          </a:rPr>
                        </m:ctrlPr>
                      </m:sSubPr>
                      <m:e>
                        <m:r>
                          <a:rPr lang="zh-TW" altLang="en-US" i="1">
                            <a:latin typeface="Cambria Math"/>
                          </a:rPr>
                          <m:t>𝐶</m:t>
                        </m:r>
                      </m:e>
                      <m:sub>
                        <m:r>
                          <a:rPr lang="zh-TW" altLang="en-US" i="1">
                            <a:latin typeface="Cambria Math"/>
                          </a:rPr>
                          <m:t>𝑉</m:t>
                        </m:r>
                      </m:sub>
                    </m:sSub>
                    <m:r>
                      <a:rPr lang="zh-TW" altLang="en-US" i="1">
                        <a:latin typeface="Cambria Math"/>
                      </a:rPr>
                      <m:t>𝑛</m:t>
                    </m:r>
                    <m:r>
                      <a:rPr lang="en-US" altLang="zh-TW" i="1">
                        <a:latin typeface="Cambria Math"/>
                      </a:rPr>
                      <m:t>)</m:t>
                    </m:r>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𝑐</m:t>
                        </m:r>
                      </m:sub>
                    </m:sSub>
                  </m:oMath>
                </a14:m>
                <a:r>
                  <a:rPr lang="en-US" altLang="zh-TW" dirty="0" smtClean="0"/>
                  <a:t>,</a:t>
                </a:r>
                <a:r>
                  <a:rPr lang="zh-TW" altLang="en-US" dirty="0"/>
                  <a:t> </a:t>
                </a:r>
              </a:p>
              <a:p>
                <a:endParaRPr lang="en-US" altLang="zh-TW" dirty="0" smtClean="0"/>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𝐾</m:t>
                          </m:r>
                        </m:e>
                        <m:sub>
                          <m:r>
                            <a:rPr lang="zh-TW" altLang="en-US" i="1">
                              <a:latin typeface="Cambria Math"/>
                            </a:rPr>
                            <m:t>𝑟</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d>
                        <m:dPr>
                          <m:ctrlPr>
                            <a:rPr lang="zh-TW" altLang="en-US" i="1">
                              <a:latin typeface="Cambria Math"/>
                            </a:rPr>
                          </m:ctrlPr>
                        </m:dPr>
                        <m:e>
                          <m:sSub>
                            <m:sSubPr>
                              <m:ctrlPr>
                                <a:rPr lang="zh-TW" altLang="en-US" i="1">
                                  <a:latin typeface="Cambria Math"/>
                                </a:rPr>
                              </m:ctrlPr>
                            </m:sSubPr>
                            <m:e>
                              <m:r>
                                <m:rPr>
                                  <m:sty m:val="p"/>
                                </m:rPr>
                                <a:rPr lang="zh-TW" altLang="en-US">
                                  <a:latin typeface="Cambria Math"/>
                                </a:rPr>
                                <m:t>nC</m:t>
                              </m:r>
                            </m:e>
                            <m:sub>
                              <m:r>
                                <a:rPr lang="zh-TW" altLang="en-US" i="1">
                                  <a:latin typeface="Cambria Math"/>
                                </a:rPr>
                                <m:t>𝑣</m:t>
                              </m:r>
                            </m:sub>
                          </m:sSub>
                        </m:e>
                      </m:d>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smtClean="0">
                                  <a:latin typeface="Cambria Math"/>
                                </a:rPr>
                                <m:t>𝑉</m:t>
                              </m:r>
                            </m:e>
                            <m:sub>
                              <m:r>
                                <a:rPr lang="en-US" altLang="zh-TW" b="0" i="1" smtClean="0">
                                  <a:latin typeface="Cambria Math"/>
                                </a:rPr>
                                <m:t>𝑟</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en-US" altLang="zh-TW" b="0" i="1" smtClean="0">
                              <a:latin typeface="Cambria Math"/>
                            </a:rPr>
                            <m:t>𝑟</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d>
                        <m:dPr>
                          <m:ctrlPr>
                            <a:rPr lang="zh-TW" altLang="en-US" i="1">
                              <a:latin typeface="Cambria Math"/>
                            </a:rPr>
                          </m:ctrlPr>
                        </m:dPr>
                        <m:e>
                          <m:r>
                            <a:rPr lang="zh-TW" altLang="en-US">
                              <a:latin typeface="Cambria Math"/>
                            </a:rPr>
                            <m:t>4⁢</m:t>
                          </m:r>
                          <m:sSup>
                            <m:sSupPr>
                              <m:ctrlPr>
                                <a:rPr lang="zh-TW" altLang="en-US" i="1">
                                  <a:latin typeface="Cambria Math"/>
                                </a:rPr>
                              </m:ctrlPr>
                            </m:sSupPr>
                            <m:e>
                              <m:r>
                                <m:rPr>
                                  <m:sty m:val="p"/>
                                </m:rPr>
                                <a:rPr lang="zh-TW" altLang="en-US">
                                  <a:latin typeface="Cambria Math"/>
                                </a:rPr>
                                <m:t>aT</m:t>
                              </m:r>
                            </m:e>
                            <m:sup>
                              <m:r>
                                <a:rPr lang="zh-TW" altLang="en-US">
                                  <a:latin typeface="Cambria Math"/>
                                </a:rPr>
                                <m:t>3</m:t>
                              </m:r>
                            </m:sup>
                          </m:sSup>
                        </m:e>
                      </m:d>
                      <m:r>
                        <a:rPr lang="zh-TW" altLang="en-US">
                          <a:latin typeface="Cambria Math"/>
                        </a:rPr>
                        <m:t>⁢</m:t>
                      </m:r>
                      <m:r>
                        <a:rPr lang="zh-TW" altLang="en-US" i="1">
                          <a:latin typeface="Cambria Math"/>
                        </a:rPr>
                        <m:t>𝑐</m:t>
                      </m:r>
                      <m:r>
                        <a:rPr lang="zh-TW" altLang="en-US">
                          <a:latin typeface="Cambria Math"/>
                        </a:rPr>
                        <m:t>⁢</m:t>
                      </m:r>
                      <m:sSub>
                        <m:sSubPr>
                          <m:ctrlPr>
                            <a:rPr lang="zh-TW" altLang="en-US" i="1">
                              <a:latin typeface="Cambria Math"/>
                            </a:rPr>
                          </m:ctrlPr>
                        </m:sSubPr>
                        <m:e>
                          <m:r>
                            <a:rPr lang="zh-TW" altLang="en-US">
                              <a:latin typeface="Cambria Math"/>
                            </a:rPr>
                            <m:t>ℓ</m:t>
                          </m:r>
                        </m:e>
                        <m:sub>
                          <m:r>
                            <a:rPr lang="en-US" altLang="zh-TW" b="0" i="1" smtClean="0">
                              <a:latin typeface="Cambria Math"/>
                            </a:rPr>
                            <m:t>𝑟</m:t>
                          </m:r>
                        </m:sub>
                      </m:sSub>
                      <m:r>
                        <a:rPr lang="zh-TW" altLang="en-US">
                          <a:latin typeface="Cambria Math"/>
                        </a:rPr>
                        <m:t>=</m:t>
                      </m:r>
                      <m:f>
                        <m:fPr>
                          <m:ctrlPr>
                            <a:rPr lang="zh-TW" altLang="en-US" i="1">
                              <a:latin typeface="Cambria Math"/>
                            </a:rPr>
                          </m:ctrlPr>
                        </m:fPr>
                        <m:num>
                          <m:r>
                            <a:rPr lang="zh-TW" altLang="en-US">
                              <a:latin typeface="Cambria Math"/>
                            </a:rPr>
                            <m:t>4⁢</m:t>
                          </m:r>
                          <m:sSup>
                            <m:sSupPr>
                              <m:ctrlPr>
                                <a:rPr lang="zh-TW" altLang="en-US" i="1">
                                  <a:latin typeface="Cambria Math"/>
                                </a:rPr>
                              </m:ctrlPr>
                            </m:sSupPr>
                            <m:e>
                              <m:r>
                                <m:rPr>
                                  <m:sty m:val="p"/>
                                </m:rPr>
                                <a:rPr lang="zh-TW" altLang="en-US">
                                  <a:latin typeface="Cambria Math"/>
                                </a:rPr>
                                <m:t>acT</m:t>
                              </m:r>
                            </m:e>
                            <m:sup>
                              <m:r>
                                <a:rPr lang="zh-TW" altLang="en-US">
                                  <a:latin typeface="Cambria Math"/>
                                </a:rPr>
                                <m:t>3</m:t>
                              </m:r>
                            </m:sup>
                          </m:sSup>
                        </m:num>
                        <m:den>
                          <m:r>
                            <a:rPr lang="zh-TW" altLang="en-US">
                              <a:latin typeface="Cambria Math"/>
                            </a:rPr>
                            <m:t>3</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r>
                            <a:rPr lang="zh-TW" altLang="en-US">
                              <a:latin typeface="Cambria Math"/>
                            </a:rPr>
                            <m:t>⁢</m:t>
                          </m:r>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m:rPr>
                                      <m:lit/>
                                    </m:rPr>
                                    <a:rPr lang="zh-TW" altLang="en-US">
                                      <a:latin typeface="Cambria Math"/>
                                    </a:rPr>
                                    <m:t>_</m:t>
                                  </m:r>
                                </m:lim>
                              </m:limUpp>
                            </m:e>
                            <m:sub>
                              <m:r>
                                <a:rPr lang="zh-TW" altLang="en-US" i="1">
                                  <a:latin typeface="Cambria Math"/>
                                </a:rPr>
                                <m:t>𝑅</m:t>
                              </m:r>
                            </m:sub>
                          </m:sSub>
                        </m:den>
                      </m:f>
                    </m:oMath>
                  </m:oMathPara>
                </a14:m>
                <a:endParaRPr lang="zh-TW" altLang="en-US" dirty="0"/>
              </a:p>
              <a:p>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91884" y="1357513"/>
                <a:ext cx="8321809" cy="3051348"/>
              </a:xfrm>
              <a:prstGeom prst="rect">
                <a:avLst/>
              </a:prstGeom>
              <a:blipFill rotWithShape="1">
                <a:blip r:embed="rId2"/>
                <a:stretch>
                  <a:fillRect l="-586" t="-12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1884" y="4288753"/>
                <a:ext cx="8321810" cy="795667"/>
              </a:xfrm>
              <a:prstGeom prst="rect">
                <a:avLst/>
              </a:prstGeom>
              <a:noFill/>
            </p:spPr>
            <p:txBody>
              <a:bodyPr wrap="square" rtlCol="0">
                <a:spAutoFit/>
              </a:bodyPr>
              <a:lstStyle/>
              <a:p>
                <a14:m>
                  <m:oMath xmlns:m="http://schemas.openxmlformats.org/officeDocument/2006/math">
                    <m:f>
                      <m:fPr>
                        <m:ctrlPr>
                          <a:rPr lang="zh-TW" altLang="en-US" i="1">
                            <a:latin typeface="Cambria Math"/>
                          </a:rPr>
                        </m:ctrlPr>
                      </m:fPr>
                      <m:num>
                        <m:r>
                          <a:rPr lang="zh-TW" altLang="en-US">
                            <a:latin typeface="Cambria Math"/>
                          </a:rPr>
                          <m:t>1</m:t>
                        </m:r>
                      </m:num>
                      <m:den>
                        <m:r>
                          <a:rPr lang="zh-TW" altLang="en-US" i="1">
                            <a:latin typeface="Cambria Math"/>
                          </a:rPr>
                          <m:t>𝜌</m:t>
                        </m:r>
                        <m:r>
                          <a:rPr lang="zh-TW" altLang="en-US">
                            <a:latin typeface="Cambria Math"/>
                          </a:rPr>
                          <m:t>⁢</m:t>
                        </m:r>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m:rPr>
                                    <m:lit/>
                                  </m:rPr>
                                  <a:rPr lang="zh-TW" altLang="en-US">
                                    <a:latin typeface="Cambria Math"/>
                                  </a:rPr>
                                  <m:t>_</m:t>
                                </m:r>
                              </m:lim>
                            </m:limUpp>
                          </m:e>
                          <m:sub>
                            <m:r>
                              <a:rPr lang="zh-TW" altLang="en-US" i="1">
                                <a:latin typeface="Cambria Math"/>
                              </a:rPr>
                              <m:t>𝑅</m:t>
                            </m:r>
                          </m:sub>
                        </m:sSub>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𝛼</m:t>
                        </m:r>
                      </m:den>
                    </m:f>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𝑟</m:t>
                        </m:r>
                      </m:sub>
                    </m:sSub>
                  </m:oMath>
                </a14:m>
                <a:r>
                  <a:rPr lang="en-US" altLang="zh-TW" dirty="0" smtClean="0"/>
                  <a:t>, </a:t>
                </a:r>
                <a14:m>
                  <m:oMath xmlns:m="http://schemas.openxmlformats.org/officeDocument/2006/math">
                    <m:r>
                      <a:rPr lang="zh-TW" altLang="en-US" i="1">
                        <a:latin typeface="Cambria Math"/>
                      </a:rPr>
                      <m:t>𝛼</m:t>
                    </m:r>
                  </m:oMath>
                </a14:m>
                <a:r>
                  <a:rPr lang="en-US" altLang="zh-TW" dirty="0" smtClean="0"/>
                  <a:t> is the absorption coefficient. From illustration below, we can see that it should be inverse proportional to the mean free path of photons.</a:t>
                </a:r>
              </a:p>
            </p:txBody>
          </p:sp>
        </mc:Choice>
        <mc:Fallback xmlns="">
          <p:sp>
            <p:nvSpPr>
              <p:cNvPr id="8" name="TextBox 7"/>
              <p:cNvSpPr txBox="1">
                <a:spLocks noRot="1" noChangeAspect="1" noMove="1" noResize="1" noEditPoints="1" noAdjustHandles="1" noChangeArrowheads="1" noChangeShapeType="1" noTextEdit="1"/>
              </p:cNvSpPr>
              <p:nvPr/>
            </p:nvSpPr>
            <p:spPr>
              <a:xfrm>
                <a:off x="391884" y="4288753"/>
                <a:ext cx="8321810" cy="795667"/>
              </a:xfrm>
              <a:prstGeom prst="rect">
                <a:avLst/>
              </a:prstGeom>
              <a:blipFill rotWithShape="1">
                <a:blip r:embed="rId3"/>
                <a:stretch>
                  <a:fillRect l="-586" b="-11538"/>
                </a:stretch>
              </a:blipFill>
            </p:spPr>
            <p:txBody>
              <a:bodyPr/>
              <a:lstStyle/>
              <a:p>
                <a:r>
                  <a:rPr lang="zh-TW" altLang="en-US">
                    <a:noFill/>
                  </a:rPr>
                  <a:t> </a:t>
                </a:r>
              </a:p>
            </p:txBody>
          </p:sp>
        </mc:Fallback>
      </mc:AlternateContent>
      <p:sp>
        <p:nvSpPr>
          <p:cNvPr id="9" name="Rectangle 8"/>
          <p:cNvSpPr/>
          <p:nvPr/>
        </p:nvSpPr>
        <p:spPr>
          <a:xfrm>
            <a:off x="1452283" y="6511565"/>
            <a:ext cx="7691717" cy="369332"/>
          </a:xfrm>
          <a:prstGeom prst="rect">
            <a:avLst/>
          </a:prstGeom>
        </p:spPr>
        <p:txBody>
          <a:bodyPr wrap="square">
            <a:spAutoFit/>
          </a:bodyPr>
          <a:lstStyle/>
          <a:p>
            <a:r>
              <a:rPr lang="en-US" altLang="zh-TW" dirty="0"/>
              <a:t>For details, please see Radiative Processes in Astrophysics by </a:t>
            </a:r>
            <a:r>
              <a:rPr lang="en-US" altLang="zh-TW" dirty="0" err="1"/>
              <a:t>Rybicki</a:t>
            </a:r>
            <a:r>
              <a:rPr lang="en-US" altLang="zh-TW" dirty="0"/>
              <a:t> &amp; </a:t>
            </a:r>
            <a:r>
              <a:rPr lang="en-US" altLang="zh-TW" dirty="0" err="1"/>
              <a:t>Lightman</a:t>
            </a:r>
            <a:endParaRPr lang="zh-TW" altLang="en-US" dirty="0"/>
          </a:p>
        </p:txBody>
      </p:sp>
      <p:grpSp>
        <p:nvGrpSpPr>
          <p:cNvPr id="42" name="Group 41"/>
          <p:cNvGrpSpPr/>
          <p:nvPr/>
        </p:nvGrpSpPr>
        <p:grpSpPr>
          <a:xfrm>
            <a:off x="362109" y="5273033"/>
            <a:ext cx="7110568" cy="1023358"/>
            <a:chOff x="362109" y="5088367"/>
            <a:chExt cx="7110568" cy="1023358"/>
          </a:xfrm>
        </p:grpSpPr>
        <p:grpSp>
          <p:nvGrpSpPr>
            <p:cNvPr id="38" name="Group 37"/>
            <p:cNvGrpSpPr/>
            <p:nvPr/>
          </p:nvGrpSpPr>
          <p:grpSpPr>
            <a:xfrm>
              <a:off x="362109" y="5250422"/>
              <a:ext cx="2372637" cy="699247"/>
              <a:chOff x="362109" y="5250422"/>
              <a:chExt cx="2372637" cy="699247"/>
            </a:xfrm>
          </p:grpSpPr>
          <p:sp>
            <p:nvSpPr>
              <p:cNvPr id="27" name="Rectangle 26"/>
              <p:cNvSpPr/>
              <p:nvPr/>
            </p:nvSpPr>
            <p:spPr>
              <a:xfrm>
                <a:off x="391884" y="5250422"/>
                <a:ext cx="2321347" cy="6992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0" name="TextBox 29"/>
                  <p:cNvSpPr txBox="1"/>
                  <p:nvPr/>
                </p:nvSpPr>
                <p:spPr>
                  <a:xfrm>
                    <a:off x="362109" y="5415380"/>
                    <a:ext cx="2372637" cy="369332"/>
                  </a:xfrm>
                  <a:prstGeom prst="rect">
                    <a:avLst/>
                  </a:prstGeom>
                  <a:noFill/>
                </p:spPr>
                <p:txBody>
                  <a:bodyPr wrap="none" rtlCol="0">
                    <a:spAutoFit/>
                  </a:bodyPr>
                  <a:lstStyle/>
                  <a:p>
                    <a:r>
                      <a:rPr lang="en-US" altLang="zh-TW" dirty="0" smtClean="0"/>
                      <a:t>Incident Intensity </a:t>
                    </a:r>
                    <a14:m>
                      <m:oMath xmlns:m="http://schemas.openxmlformats.org/officeDocument/2006/math">
                        <m:sSub>
                          <m:sSubPr>
                            <m:ctrlPr>
                              <a:rPr lang="zh-TW" altLang="en-US" i="1">
                                <a:latin typeface="Cambria Math"/>
                              </a:rPr>
                            </m:ctrlPr>
                          </m:sSubPr>
                          <m:e>
                            <m:r>
                              <a:rPr lang="zh-TW" altLang="en-US" i="1">
                                <a:latin typeface="Cambria Math"/>
                              </a:rPr>
                              <m:t>𝐼</m:t>
                            </m:r>
                          </m:e>
                          <m:sub>
                            <m:r>
                              <a:rPr lang="zh-TW" altLang="en-US" i="1">
                                <a:latin typeface="Cambria Math"/>
                              </a:rPr>
                              <m:t>𝜈</m:t>
                            </m:r>
                          </m:sub>
                        </m:sSub>
                        <m:r>
                          <a:rPr lang="zh-TW" altLang="en-US">
                            <a:latin typeface="Cambria Math"/>
                          </a:rPr>
                          <m:t>⁢</m:t>
                        </m:r>
                        <m:d>
                          <m:dPr>
                            <m:ctrlPr>
                              <a:rPr lang="zh-TW" altLang="en-US" i="1">
                                <a:latin typeface="Cambria Math"/>
                              </a:rPr>
                            </m:ctrlPr>
                          </m:dPr>
                          <m:e>
                            <m:r>
                              <a:rPr lang="zh-TW" altLang="en-US">
                                <a:latin typeface="Cambria Math"/>
                              </a:rPr>
                              <m:t>0</m:t>
                            </m:r>
                          </m:e>
                        </m:d>
                      </m:oMath>
                    </a14:m>
                    <a:endParaRPr lang="zh-TW" alt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62109" y="5415380"/>
                    <a:ext cx="2372637" cy="369332"/>
                  </a:xfrm>
                  <a:prstGeom prst="rect">
                    <a:avLst/>
                  </a:prstGeom>
                  <a:blipFill rotWithShape="1">
                    <a:blip r:embed="rId4"/>
                    <a:stretch>
                      <a:fillRect l="-2051" t="-8333" b="-26667"/>
                    </a:stretch>
                  </a:blipFill>
                </p:spPr>
                <p:txBody>
                  <a:bodyPr/>
                  <a:lstStyle/>
                  <a:p>
                    <a:r>
                      <a:rPr lang="zh-TW" altLang="en-US">
                        <a:noFill/>
                      </a:rPr>
                      <a:t> </a:t>
                    </a:r>
                  </a:p>
                </p:txBody>
              </p:sp>
            </mc:Fallback>
          </mc:AlternateContent>
        </p:grpSp>
        <p:grpSp>
          <p:nvGrpSpPr>
            <p:cNvPr id="39" name="Group 38"/>
            <p:cNvGrpSpPr/>
            <p:nvPr/>
          </p:nvGrpSpPr>
          <p:grpSpPr>
            <a:xfrm>
              <a:off x="4318652" y="5407091"/>
              <a:ext cx="3154025" cy="377621"/>
              <a:chOff x="4318652" y="5407091"/>
              <a:chExt cx="3154025" cy="377621"/>
            </a:xfrm>
          </p:grpSpPr>
          <p:sp>
            <p:nvSpPr>
              <p:cNvPr id="28" name="Rectangle 27"/>
              <p:cNvSpPr/>
              <p:nvPr/>
            </p:nvSpPr>
            <p:spPr>
              <a:xfrm>
                <a:off x="4318652" y="5407091"/>
                <a:ext cx="3154025" cy="3776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1" name="TextBox 30"/>
                  <p:cNvSpPr txBox="1"/>
                  <p:nvPr/>
                </p:nvSpPr>
                <p:spPr>
                  <a:xfrm>
                    <a:off x="4421392" y="5407091"/>
                    <a:ext cx="3051285" cy="374270"/>
                  </a:xfrm>
                  <a:prstGeom prst="rect">
                    <a:avLst/>
                  </a:prstGeom>
                  <a:noFill/>
                </p:spPr>
                <p:txBody>
                  <a:bodyPr wrap="none" rtlCol="0">
                    <a:spAutoFit/>
                  </a:bodyPr>
                  <a:lstStyle/>
                  <a:p>
                    <a:r>
                      <a:rPr lang="en-US" altLang="zh-TW" dirty="0" smtClean="0"/>
                      <a:t>Output </a:t>
                    </a:r>
                    <a:r>
                      <a:rPr lang="en-US" altLang="zh-TW" dirty="0"/>
                      <a:t>I</a:t>
                    </a:r>
                    <a:r>
                      <a:rPr lang="en-US" altLang="zh-TW" dirty="0" smtClean="0"/>
                      <a:t>ntensity </a:t>
                    </a:r>
                    <a14:m>
                      <m:oMath xmlns:m="http://schemas.openxmlformats.org/officeDocument/2006/math">
                        <m:sSub>
                          <m:sSubPr>
                            <m:ctrlPr>
                              <a:rPr lang="zh-TW" altLang="en-US" i="1" smtClean="0">
                                <a:latin typeface="Cambria Math"/>
                              </a:rPr>
                            </m:ctrlPr>
                          </m:sSubPr>
                          <m:e>
                            <m:r>
                              <a:rPr lang="zh-TW" altLang="en-US" i="1">
                                <a:latin typeface="Cambria Math"/>
                              </a:rPr>
                              <m:t>𝐼</m:t>
                            </m:r>
                          </m:e>
                          <m:sub>
                            <m:r>
                              <a:rPr lang="zh-TW" altLang="en-US" i="1">
                                <a:latin typeface="Cambria Math"/>
                              </a:rPr>
                              <m:t>𝜈</m:t>
                            </m:r>
                          </m:sub>
                        </m:sSub>
                        <m:r>
                          <a:rPr lang="zh-TW" altLang="en-US">
                            <a:latin typeface="Cambria Math"/>
                          </a:rPr>
                          <m:t>⁢</m:t>
                        </m:r>
                        <m:d>
                          <m:dPr>
                            <m:ctrlPr>
                              <a:rPr lang="zh-TW" altLang="en-US" i="1">
                                <a:latin typeface="Cambria Math"/>
                              </a:rPr>
                            </m:ctrlPr>
                          </m:dPr>
                          <m:e>
                            <m:r>
                              <a:rPr lang="en-US" altLang="zh-TW" b="0" i="1" smtClean="0">
                                <a:latin typeface="Cambria Math"/>
                              </a:rPr>
                              <m:t>𝑥</m:t>
                            </m:r>
                          </m:e>
                        </m:d>
                        <m:r>
                          <a:rPr lang="en-US" altLang="zh-TW" b="0" i="1" smtClean="0">
                            <a:latin typeface="Cambria Math"/>
                          </a:rPr>
                          <m:t>=</m:t>
                        </m:r>
                        <m:sSup>
                          <m:sSupPr>
                            <m:ctrlPr>
                              <a:rPr lang="zh-TW" altLang="en-US" i="1">
                                <a:latin typeface="Cambria Math"/>
                              </a:rPr>
                            </m:ctrlPr>
                          </m:sSupPr>
                          <m:e>
                            <m:r>
                              <a:rPr lang="zh-TW" altLang="en-US" i="1">
                                <a:latin typeface="Cambria Math"/>
                              </a:rPr>
                              <m:t>𝑒</m:t>
                            </m:r>
                          </m:e>
                          <m:sup>
                            <m:r>
                              <a:rPr lang="zh-TW" altLang="en-US">
                                <a:latin typeface="Cambria Math"/>
                              </a:rPr>
                              <m:t>−</m:t>
                            </m:r>
                            <m:r>
                              <m:rPr>
                                <m:sty m:val="p"/>
                              </m:rPr>
                              <a:rPr lang="zh-TW" altLang="en-US">
                                <a:latin typeface="Cambria Math"/>
                              </a:rPr>
                              <m:t>αL</m:t>
                            </m:r>
                          </m:sup>
                        </m:sSup>
                      </m:oMath>
                    </a14:m>
                    <a:endParaRPr lang="zh-TW" alt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4421392" y="5407091"/>
                    <a:ext cx="3051285" cy="374270"/>
                  </a:xfrm>
                  <a:prstGeom prst="rect">
                    <a:avLst/>
                  </a:prstGeom>
                  <a:blipFill rotWithShape="1">
                    <a:blip r:embed="rId5"/>
                    <a:stretch>
                      <a:fillRect l="-1597" t="-6452" b="-24194"/>
                    </a:stretch>
                  </a:blipFill>
                </p:spPr>
                <p:txBody>
                  <a:bodyPr/>
                  <a:lstStyle/>
                  <a:p>
                    <a:r>
                      <a:rPr lang="zh-TW" altLang="en-US">
                        <a:noFill/>
                      </a:rPr>
                      <a:t> </a:t>
                    </a:r>
                  </a:p>
                </p:txBody>
              </p:sp>
            </mc:Fallback>
          </mc:AlternateContent>
        </p:grpSp>
        <p:grpSp>
          <p:nvGrpSpPr>
            <p:cNvPr id="37" name="Group 36"/>
            <p:cNvGrpSpPr/>
            <p:nvPr/>
          </p:nvGrpSpPr>
          <p:grpSpPr>
            <a:xfrm>
              <a:off x="2691714" y="5088367"/>
              <a:ext cx="1729678" cy="1023358"/>
              <a:chOff x="2691714" y="5088367"/>
              <a:chExt cx="1729678" cy="1023358"/>
            </a:xfrm>
          </p:grpSpPr>
          <p:grpSp>
            <p:nvGrpSpPr>
              <p:cNvPr id="20" name="Group 19"/>
              <p:cNvGrpSpPr/>
              <p:nvPr/>
            </p:nvGrpSpPr>
            <p:grpSpPr>
              <a:xfrm flipH="1">
                <a:off x="2691714" y="5088367"/>
                <a:ext cx="1729678" cy="1023358"/>
                <a:chOff x="2818504" y="4893481"/>
                <a:chExt cx="1906406" cy="1315063"/>
              </a:xfrm>
            </p:grpSpPr>
            <p:sp>
              <p:nvSpPr>
                <p:cNvPr id="10" name="Oval 9"/>
                <p:cNvSpPr/>
                <p:nvPr/>
              </p:nvSpPr>
              <p:spPr>
                <a:xfrm>
                  <a:off x="2818504" y="4893482"/>
                  <a:ext cx="344244" cy="13150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Straight Connector 12"/>
                <p:cNvCxnSpPr>
                  <a:stCxn id="10" idx="0"/>
                  <a:endCxn id="19" idx="0"/>
                </p:cNvCxnSpPr>
                <p:nvPr/>
              </p:nvCxnSpPr>
              <p:spPr>
                <a:xfrm flipV="1">
                  <a:off x="2990626" y="4893481"/>
                  <a:ext cx="152508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4"/>
                </p:cNvCxnSpPr>
                <p:nvPr/>
              </p:nvCxnSpPr>
              <p:spPr>
                <a:xfrm>
                  <a:off x="2990626" y="6208544"/>
                  <a:ext cx="15621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a:off x="4306514" y="4893481"/>
                  <a:ext cx="418396" cy="1315063"/>
                </a:xfrm>
                <a:prstGeom prst="arc">
                  <a:avLst>
                    <a:gd name="adj1" fmla="val 16200000"/>
                    <a:gd name="adj2" fmla="val 531867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grpSp>
            <p:nvGrpSpPr>
              <p:cNvPr id="36" name="Group 35"/>
              <p:cNvGrpSpPr/>
              <p:nvPr/>
            </p:nvGrpSpPr>
            <p:grpSpPr>
              <a:xfrm>
                <a:off x="2869436" y="5741355"/>
                <a:ext cx="1395790" cy="370370"/>
                <a:chOff x="2869436" y="5741355"/>
                <a:chExt cx="1395790" cy="370370"/>
              </a:xfrm>
            </p:grpSpPr>
            <p:cxnSp>
              <p:nvCxnSpPr>
                <p:cNvPr id="34" name="Straight Arrow Connector 33"/>
                <p:cNvCxnSpPr>
                  <a:stCxn id="19" idx="2"/>
                  <a:endCxn id="10" idx="4"/>
                </p:cNvCxnSpPr>
                <p:nvPr/>
              </p:nvCxnSpPr>
              <p:spPr>
                <a:xfrm>
                  <a:off x="2869436" y="6110687"/>
                  <a:ext cx="1395790" cy="103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02504" y="5741355"/>
                  <a:ext cx="30809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L</a:t>
                  </a:r>
                  <a:endParaRPr lang="zh-TW" altLang="en-US" dirty="0" smtClean="0">
                    <a:latin typeface="Cambria Math" pitchFamily="18" charset="0"/>
                    <a:ea typeface="Cambria Math" pitchFamily="18" charset="0"/>
                  </a:endParaRPr>
                </a:p>
              </p:txBody>
            </p:sp>
          </p:grpSp>
        </p:grpSp>
      </p:grpSp>
    </p:spTree>
    <p:extLst>
      <p:ext uri="{BB962C8B-B14F-4D97-AF65-F5344CB8AC3E}">
        <p14:creationId xmlns:p14="http://schemas.microsoft.com/office/powerpoint/2010/main" val="3619691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Frequency dependent Opacity</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645057" y="1205853"/>
                <a:ext cx="4340804" cy="518668"/>
              </a:xfrm>
              <a:prstGeom prst="rect">
                <a:avLst/>
              </a:prstGeom>
            </p:spPr>
            <p:txBody>
              <a:bodyPr wrap="none">
                <a:spAutoFit/>
              </a:bodyPr>
              <a:lstStyle/>
              <a:p>
                <a:r>
                  <a:rPr lang="en-US" altLang="zh-TW" dirty="0" smtClean="0"/>
                  <a:t>Using the relations </a:t>
                </a:r>
                <a14:m>
                  <m:oMath xmlns:m="http://schemas.openxmlformats.org/officeDocument/2006/math">
                    <m:sSub>
                      <m:sSubPr>
                        <m:ctrlPr>
                          <a:rPr lang="zh-TW" altLang="en-US" i="1" smtClean="0">
                            <a:latin typeface="Cambria Math"/>
                          </a:rPr>
                        </m:ctrlPr>
                      </m:sSubPr>
                      <m:e>
                        <m:r>
                          <a:rPr lang="zh-TW" altLang="en-US">
                            <a:latin typeface="Cambria Math"/>
                          </a:rPr>
                          <m:t>ℓ</m:t>
                        </m:r>
                      </m:e>
                      <m:sub>
                        <m:r>
                          <a:rPr lang="zh-TW" altLang="en-US" i="1">
                            <a:latin typeface="Cambria Math"/>
                          </a:rPr>
                          <m:t>𝑟</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𝛼</m:t>
                        </m:r>
                      </m:den>
                    </m:f>
                    <m:r>
                      <a:rPr lang="en-US" altLang="zh-TW" b="0" i="1" smtClean="0">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r>
                          <a:rPr lang="zh-TW" altLang="en-US">
                            <a:latin typeface="Cambria Math"/>
                          </a:rPr>
                          <m:t>⁢</m:t>
                        </m:r>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m:rPr>
                                    <m:lit/>
                                  </m:rPr>
                                  <a:rPr lang="zh-TW" altLang="en-US">
                                    <a:latin typeface="Cambria Math"/>
                                  </a:rPr>
                                  <m:t>_</m:t>
                                </m:r>
                              </m:lim>
                            </m:limUpp>
                          </m:e>
                          <m:sub>
                            <m:r>
                              <a:rPr lang="zh-TW" altLang="en-US" i="1">
                                <a:latin typeface="Cambria Math"/>
                              </a:rPr>
                              <m:t>𝑅</m:t>
                            </m:r>
                          </m:sub>
                        </m:sSub>
                        <m:d>
                          <m:dPr>
                            <m:ctrlPr>
                              <a:rPr lang="zh-TW" altLang="en-US" i="1">
                                <a:latin typeface="Cambria Math"/>
                              </a:rPr>
                            </m:ctrlPr>
                          </m:dPr>
                          <m:e>
                            <m:r>
                              <a:rPr lang="zh-TW" altLang="en-US" i="1">
                                <a:latin typeface="Cambria Math"/>
                              </a:rPr>
                              <m:t>𝜈</m:t>
                            </m:r>
                          </m:e>
                        </m:d>
                      </m:den>
                    </m:f>
                    <m:r>
                      <a:rPr lang="en-US" altLang="zh-TW" b="0" i="1" smtClean="0">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𝑛</m:t>
                        </m:r>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den>
                    </m:f>
                  </m:oMath>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645057" y="1205853"/>
                <a:ext cx="4340804" cy="518668"/>
              </a:xfrm>
              <a:prstGeom prst="rect">
                <a:avLst/>
              </a:prstGeom>
              <a:blipFill rotWithShape="1">
                <a:blip r:embed="rId2"/>
                <a:stretch>
                  <a:fillRect l="-1264" b="-35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5057" y="1980404"/>
                <a:ext cx="8068637" cy="2892715"/>
              </a:xfrm>
              <a:prstGeom prst="rect">
                <a:avLst/>
              </a:prstGeom>
            </p:spPr>
            <p:txBody>
              <a:bodyPr wrap="square">
                <a:spAutoFit/>
              </a:bodyPr>
              <a:lstStyle/>
              <a:p>
                <a:r>
                  <a:rPr lang="en-US" altLang="zh-TW" dirty="0" smtClean="0"/>
                  <a:t>We can rewrite the opacity in terms of scattering/absorption coefficient</a:t>
                </a:r>
              </a:p>
              <a:p>
                <a:endParaRPr lang="en-US" altLang="zh-TW" dirty="0" smtClean="0"/>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m:rPr>
                                  <m:lit/>
                                </m:rPr>
                                <a:rPr lang="zh-TW" altLang="en-US">
                                  <a:latin typeface="Cambria Math"/>
                                </a:rPr>
                                <m:t>_</m:t>
                              </m:r>
                            </m:lim>
                          </m:limUpp>
                        </m:e>
                        <m:sub>
                          <m:r>
                            <a:rPr lang="zh-TW" altLang="en-US" i="1">
                              <a:latin typeface="Cambria Math"/>
                            </a:rPr>
                            <m:t>𝑅</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f>
                        <m:fPr>
                          <m:ctrlPr>
                            <a:rPr lang="zh-TW" altLang="en-US" i="1">
                              <a:latin typeface="Cambria Math"/>
                            </a:rPr>
                          </m:ctrlPr>
                        </m:fPr>
                        <m:num>
                          <m:r>
                            <a:rPr lang="zh-TW" altLang="en-US" i="1">
                              <a:latin typeface="Cambria Math"/>
                            </a:rPr>
                            <m:t>𝑛</m:t>
                          </m:r>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num>
                        <m:den>
                          <m:r>
                            <a:rPr lang="zh-TW" altLang="en-US" i="1">
                              <a:latin typeface="Cambria Math"/>
                            </a:rPr>
                            <m:t>𝜌</m:t>
                          </m:r>
                        </m:den>
                      </m:f>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𝑁</m:t>
                              </m:r>
                            </m:e>
                            <m:sub>
                              <m:r>
                                <a:rPr lang="zh-TW" altLang="en-US" i="1">
                                  <a:latin typeface="Cambria Math"/>
                                </a:rPr>
                                <m:t>𝐴</m:t>
                              </m:r>
                            </m:sub>
                          </m:sSub>
                        </m:num>
                        <m:den>
                          <m:r>
                            <a:rPr lang="zh-TW" altLang="en-US" i="1">
                              <a:latin typeface="Cambria Math"/>
                            </a:rPr>
                            <m:t>𝜇</m:t>
                          </m:r>
                        </m:den>
                      </m:f>
                    </m:oMath>
                  </m:oMathPara>
                </a14:m>
                <a:endParaRPr lang="en-US" altLang="zh-TW" dirty="0" smtClean="0"/>
              </a:p>
              <a:p>
                <a:endParaRPr lang="en-US" altLang="zh-TW" dirty="0"/>
              </a:p>
              <a:p>
                <a:r>
                  <a:rPr lang="en-US" altLang="zh-TW" dirty="0" smtClean="0"/>
                  <a:t>There are many ways to scatter/absorb photons. Therefore in the following we will consider</a:t>
                </a:r>
              </a:p>
              <a:p>
                <a:endParaRPr lang="en-US" altLang="zh-TW" dirty="0"/>
              </a:p>
              <a:p>
                <a:r>
                  <a:rPr lang="en-US" altLang="zh-TW" dirty="0" smtClean="0"/>
                  <a:t>a. Electron scattering</a:t>
                </a:r>
              </a:p>
              <a:p>
                <a:r>
                  <a:rPr lang="en-US" altLang="zh-TW" dirty="0" smtClean="0"/>
                  <a:t>b. Free-Free and Bound-Free Absorption</a:t>
                </a:r>
              </a:p>
            </p:txBody>
          </p:sp>
        </mc:Choice>
        <mc:Fallback xmlns="">
          <p:sp>
            <p:nvSpPr>
              <p:cNvPr id="5" name="Rectangle 4"/>
              <p:cNvSpPr>
                <a:spLocks noRot="1" noChangeAspect="1" noMove="1" noResize="1" noEditPoints="1" noAdjustHandles="1" noChangeArrowheads="1" noChangeShapeType="1" noTextEdit="1"/>
              </p:cNvSpPr>
              <p:nvPr/>
            </p:nvSpPr>
            <p:spPr>
              <a:xfrm>
                <a:off x="645057" y="1980404"/>
                <a:ext cx="8068637" cy="2892715"/>
              </a:xfrm>
              <a:prstGeom prst="rect">
                <a:avLst/>
              </a:prstGeom>
              <a:blipFill rotWithShape="1">
                <a:blip r:embed="rId3"/>
                <a:stretch>
                  <a:fillRect l="-680" t="-1055" b="-25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5043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14410"/>
            <a:ext cx="9143999" cy="646331"/>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Electron scattering (Ch9.3.6.1)</a:t>
            </a:r>
          </a:p>
        </p:txBody>
      </p:sp>
    </p:spTree>
    <p:extLst>
      <p:ext uri="{BB962C8B-B14F-4D97-AF65-F5344CB8AC3E}">
        <p14:creationId xmlns:p14="http://schemas.microsoft.com/office/powerpoint/2010/main" val="190996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General considerations</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434003" y="3526658"/>
                <a:ext cx="8503168" cy="942694"/>
              </a:xfrm>
              <a:prstGeom prst="rect">
                <a:avLst/>
              </a:prstGeom>
            </p:spPr>
            <p:txBody>
              <a:bodyPr wrap="square">
                <a:spAutoFit/>
              </a:bodyPr>
              <a:lstStyle/>
              <a:p>
                <a:r>
                  <a:rPr lang="en-US" altLang="zh-TW" dirty="0" smtClean="0"/>
                  <a:t>Using </a:t>
                </a:r>
                <a:r>
                  <a:rPr lang="en-US" altLang="zh-TW" dirty="0"/>
                  <a:t>t</a:t>
                </a:r>
                <a:r>
                  <a:rPr lang="en-US" altLang="zh-TW" dirty="0" smtClean="0"/>
                  <a:t>he relation </a:t>
                </a:r>
                <a14:m>
                  <m:oMath xmlns:m="http://schemas.openxmlformats.org/officeDocument/2006/math">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m:rPr>
                                <m:lit/>
                              </m:rPr>
                              <a:rPr lang="zh-TW" altLang="en-US">
                                <a:latin typeface="Cambria Math"/>
                              </a:rPr>
                              <m:t>_</m:t>
                            </m:r>
                          </m:lim>
                        </m:limUpp>
                      </m:e>
                      <m:sub>
                        <m:r>
                          <a:rPr lang="zh-TW" altLang="en-US" i="1">
                            <a:latin typeface="Cambria Math"/>
                          </a:rPr>
                          <m:t>𝑅</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f>
                      <m:fPr>
                        <m:ctrlPr>
                          <a:rPr lang="zh-TW" altLang="en-US" i="1">
                            <a:latin typeface="Cambria Math"/>
                          </a:rPr>
                        </m:ctrlPr>
                      </m:fPr>
                      <m:num>
                        <m:r>
                          <a:rPr lang="zh-TW" altLang="en-US" i="1">
                            <a:latin typeface="Cambria Math"/>
                          </a:rPr>
                          <m:t>𝑛</m:t>
                        </m:r>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num>
                      <m:den>
                        <m:r>
                          <a:rPr lang="zh-TW" altLang="en-US" i="1">
                            <a:latin typeface="Cambria Math"/>
                          </a:rPr>
                          <m:t>𝜌</m:t>
                        </m:r>
                      </m:den>
                    </m:f>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𝑁</m:t>
                            </m:r>
                          </m:e>
                          <m:sub>
                            <m:r>
                              <a:rPr lang="zh-TW" altLang="en-US" i="1">
                                <a:latin typeface="Cambria Math"/>
                              </a:rPr>
                              <m:t>𝐴</m:t>
                            </m:r>
                          </m:sub>
                        </m:sSub>
                      </m:num>
                      <m:den>
                        <m:r>
                          <a:rPr lang="zh-TW" altLang="en-US" i="1">
                            <a:latin typeface="Cambria Math"/>
                          </a:rPr>
                          <m:t>𝜇</m:t>
                        </m:r>
                      </m:den>
                    </m:f>
                  </m:oMath>
                </a14:m>
                <a:r>
                  <a:rPr lang="zh-TW" altLang="en-US" dirty="0" smtClean="0"/>
                  <a:t> </a:t>
                </a:r>
                <a:r>
                  <a:rPr lang="en-US" altLang="zh-TW" dirty="0" smtClean="0"/>
                  <a:t>and applying it to electron scattering, we find </a:t>
                </a:r>
                <a14:m>
                  <m:oMath xmlns:m="http://schemas.openxmlformats.org/officeDocument/2006/math">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m:rPr>
                                <m:lit/>
                              </m:rPr>
                              <a:rPr lang="zh-TW" altLang="en-US">
                                <a:latin typeface="Cambria Math"/>
                              </a:rPr>
                              <m:t>_</m:t>
                            </m:r>
                          </m:lim>
                        </m:limUpp>
                      </m:e>
                      <m:sub>
                        <m:r>
                          <a:rPr lang="zh-TW" altLang="en-US" i="1">
                            <a:latin typeface="Cambria Math"/>
                          </a:rPr>
                          <m:t>𝑅</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sSub>
                      <m:sSubPr>
                        <m:ctrlPr>
                          <a:rPr lang="zh-TW" altLang="en-US" i="1">
                            <a:latin typeface="Cambria Math"/>
                          </a:rPr>
                        </m:ctrlPr>
                      </m:sSubPr>
                      <m:e>
                        <m:r>
                          <a:rPr lang="zh-TW" altLang="en-US" i="1">
                            <a:latin typeface="Cambria Math"/>
                          </a:rPr>
                          <m:t>𝜎</m:t>
                        </m:r>
                      </m:e>
                      <m:sub>
                        <m:r>
                          <a:rPr lang="en-US" altLang="zh-TW" b="0" i="1" smtClean="0">
                            <a:latin typeface="Cambria Math"/>
                          </a:rPr>
                          <m:t>𝐾𝑁</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𝑁</m:t>
                            </m:r>
                          </m:e>
                          <m:sub>
                            <m:r>
                              <a:rPr lang="zh-TW" altLang="en-US" i="1">
                                <a:latin typeface="Cambria Math"/>
                              </a:rPr>
                              <m:t>𝐴</m:t>
                            </m:r>
                          </m:sub>
                        </m:sSub>
                        <m:r>
                          <a:rPr lang="en-US" altLang="zh-TW" b="0" i="1" smtClean="0">
                            <a:latin typeface="Cambria Math"/>
                          </a:rPr>
                          <m:t>(1+</m:t>
                        </m:r>
                        <m:r>
                          <a:rPr lang="en-US" altLang="zh-TW" b="0" i="1" smtClean="0">
                            <a:latin typeface="Cambria Math"/>
                          </a:rPr>
                          <m:t>𝑋</m:t>
                        </m:r>
                        <m:r>
                          <a:rPr lang="en-US" altLang="zh-TW" b="0" i="1" smtClean="0">
                            <a:latin typeface="Cambria Math"/>
                          </a:rPr>
                          <m:t>)</m:t>
                        </m:r>
                      </m:num>
                      <m:den>
                        <m:r>
                          <a:rPr lang="en-US" altLang="zh-TW" b="0" i="1" smtClean="0">
                            <a:latin typeface="Cambria Math"/>
                          </a:rPr>
                          <m:t>2</m:t>
                        </m:r>
                      </m:den>
                    </m:f>
                  </m:oMath>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434003" y="3526658"/>
                <a:ext cx="8503168" cy="942694"/>
              </a:xfrm>
              <a:prstGeom prst="rect">
                <a:avLst/>
              </a:prstGeom>
              <a:blipFill rotWithShape="1">
                <a:blip r:embed="rId2"/>
                <a:stretch>
                  <a:fillRect l="-573" b="-3896"/>
                </a:stretch>
              </a:blipFill>
            </p:spPr>
            <p:txBody>
              <a:bodyPr/>
              <a:lstStyle/>
              <a:p>
                <a:r>
                  <a:rPr lang="zh-TW" altLang="en-US">
                    <a:noFill/>
                  </a:rPr>
                  <a:t> </a:t>
                </a:r>
              </a:p>
            </p:txBody>
          </p:sp>
        </mc:Fallback>
      </mc:AlternateContent>
      <p:sp>
        <p:nvSpPr>
          <p:cNvPr id="4" name="Rectangle 3"/>
          <p:cNvSpPr/>
          <p:nvPr/>
        </p:nvSpPr>
        <p:spPr>
          <a:xfrm>
            <a:off x="434003" y="982983"/>
            <a:ext cx="8236661" cy="646331"/>
          </a:xfrm>
          <a:prstGeom prst="rect">
            <a:avLst/>
          </a:prstGeom>
        </p:spPr>
        <p:txBody>
          <a:bodyPr wrap="square">
            <a:spAutoFit/>
          </a:bodyPr>
          <a:lstStyle/>
          <a:p>
            <a:r>
              <a:rPr lang="en-US" altLang="zh-TW" dirty="0" smtClean="0"/>
              <a:t>Considering scattering between photons and electrons, we recall from high school that the most general case for scattering is Compton scattering. </a:t>
            </a:r>
            <a:endParaRPr lang="zh-TW" altLang="en-US" dirty="0"/>
          </a:p>
        </p:txBody>
      </p:sp>
      <p:pic>
        <p:nvPicPr>
          <p:cNvPr id="9218" name="Picture 2" descr="G:\Desktop\Black Hole Astrophysics\Textbook circle\12 Ch\Compton_scatte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16" y="1811617"/>
            <a:ext cx="4325976" cy="1543313"/>
          </a:xfrm>
          <a:prstGeom prst="rect">
            <a:avLst/>
          </a:prstGeom>
          <a:solidFill>
            <a:schemeClr val="bg1"/>
          </a:solidFill>
        </p:spPr>
      </p:pic>
      <mc:AlternateContent xmlns:mc="http://schemas.openxmlformats.org/markup-compatibility/2006" xmlns:a14="http://schemas.microsoft.com/office/drawing/2010/main">
        <mc:Choice Requires="a14">
          <p:sp>
            <p:nvSpPr>
              <p:cNvPr id="5" name="TextBox 4"/>
              <p:cNvSpPr txBox="1"/>
              <p:nvPr/>
            </p:nvSpPr>
            <p:spPr>
              <a:xfrm>
                <a:off x="5163672" y="1989729"/>
                <a:ext cx="3429000"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In such a case, the cross section we need to consider is the Klein-</a:t>
                </a:r>
                <a:r>
                  <a:rPr lang="en-US" altLang="zh-TW" dirty="0" err="1" smtClean="0">
                    <a:latin typeface="Cambria Math" pitchFamily="18" charset="0"/>
                    <a:ea typeface="Cambria Math" pitchFamily="18" charset="0"/>
                  </a:rPr>
                  <a:t>Nishina</a:t>
                </a:r>
                <a:r>
                  <a:rPr lang="en-US" altLang="zh-TW" dirty="0" smtClean="0">
                    <a:latin typeface="Cambria Math" pitchFamily="18" charset="0"/>
                    <a:ea typeface="Cambria Math" pitchFamily="18" charset="0"/>
                  </a:rPr>
                  <a:t> cross-section </a:t>
                </a:r>
                <a14:m>
                  <m:oMath xmlns:m="http://schemas.openxmlformats.org/officeDocument/2006/math">
                    <m:sSub>
                      <m:sSubPr>
                        <m:ctrlPr>
                          <a:rPr lang="zh-TW" altLang="en-US" i="1">
                            <a:latin typeface="Cambria Math"/>
                          </a:rPr>
                        </m:ctrlPr>
                      </m:sSubPr>
                      <m:e>
                        <m:r>
                          <a:rPr lang="zh-TW" altLang="en-US" i="1">
                            <a:latin typeface="Cambria Math"/>
                          </a:rPr>
                          <m:t>𝜎</m:t>
                        </m:r>
                      </m:e>
                      <m:sub>
                        <m:r>
                          <m:rPr>
                            <m:sty m:val="p"/>
                          </m:rPr>
                          <a:rPr lang="zh-TW" altLang="en-US">
                            <a:latin typeface="Cambria Math"/>
                          </a:rPr>
                          <m:t>KN</m:t>
                        </m:r>
                      </m:sub>
                    </m:sSub>
                    <m:r>
                      <a:rPr lang="en-US" altLang="zh-TW" b="0" i="0" smtClean="0">
                        <a:latin typeface="Cambria Math"/>
                      </a:rPr>
                      <m:t>.</m:t>
                    </m:r>
                  </m:oMath>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163672" y="1989729"/>
                <a:ext cx="3429000" cy="923330"/>
              </a:xfrm>
              <a:prstGeom prst="rect">
                <a:avLst/>
              </a:prstGeom>
              <a:blipFill rotWithShape="1">
                <a:blip r:embed="rId4"/>
                <a:stretch>
                  <a:fillRect l="-1421" t="-3947" b="-78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4616" y="4599981"/>
                <a:ext cx="8109912"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𝜎</m:t>
                          </m:r>
                        </m:e>
                        <m:sub>
                          <m:r>
                            <m:rPr>
                              <m:sty m:val="p"/>
                            </m:rPr>
                            <a:rPr lang="zh-TW" altLang="en-US">
                              <a:latin typeface="Cambria Math"/>
                            </a:rPr>
                            <m:t>KN</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4</m:t>
                          </m:r>
                        </m:den>
                      </m:f>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𝑇</m:t>
                          </m:r>
                        </m:sub>
                      </m:sSub>
                      <m:r>
                        <a:rPr lang="zh-TW" altLang="en-US">
                          <a:latin typeface="Cambria Math"/>
                        </a:rPr>
                        <m:t>⁢</m:t>
                      </m:r>
                      <m:d>
                        <m:dPr>
                          <m:begChr m:val="{"/>
                          <m:endChr m:val="}"/>
                          <m:ctrlPr>
                            <a:rPr lang="zh-TW" altLang="en-US" i="1">
                              <a:latin typeface="Cambria Math"/>
                            </a:rPr>
                          </m:ctrlPr>
                        </m:dPr>
                        <m:e>
                          <m:d>
                            <m:dPr>
                              <m:begChr m:val=""/>
                              <m:endChr m:val="]"/>
                              <m:ctrlPr>
                                <a:rPr lang="zh-TW" altLang="en-US" i="1">
                                  <a:latin typeface="Cambria Math"/>
                                </a:rPr>
                              </m:ctrlPr>
                            </m:dPr>
                            <m:e>
                              <m:f>
                                <m:fPr>
                                  <m:ctrlPr>
                                    <a:rPr lang="zh-TW" altLang="en-US" i="1">
                                      <a:latin typeface="Cambria Math"/>
                                    </a:rPr>
                                  </m:ctrlPr>
                                </m:fPr>
                                <m:num>
                                  <m:r>
                                    <a:rPr lang="zh-TW" altLang="en-US">
                                      <a:latin typeface="Cambria Math"/>
                                    </a:rPr>
                                    <m:t>2⁢</m:t>
                                  </m:r>
                                  <m:d>
                                    <m:dPr>
                                      <m:ctrlPr>
                                        <a:rPr lang="zh-TW" altLang="en-US" i="1">
                                          <a:latin typeface="Cambria Math"/>
                                        </a:rPr>
                                      </m:ctrlPr>
                                    </m:dPr>
                                    <m:e>
                                      <m:r>
                                        <a:rPr lang="zh-TW" altLang="en-US">
                                          <a:latin typeface="Cambria Math"/>
                                        </a:rPr>
                                        <m:t>1+</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num>
                                <m:den>
                                  <m:sSubSup>
                                    <m:sSubSupPr>
                                      <m:ctrlPr>
                                        <a:rPr lang="zh-TW" altLang="en-US" i="1">
                                          <a:latin typeface="Cambria Math"/>
                                        </a:rPr>
                                      </m:ctrlPr>
                                    </m:sSubSupPr>
                                    <m:e>
                                      <m:r>
                                        <a:rPr lang="zh-TW" altLang="en-US" i="1">
                                          <a:latin typeface="Cambria Math"/>
                                        </a:rPr>
                                        <m:t>𝜃</m:t>
                                      </m:r>
                                    </m:e>
                                    <m:sub>
                                      <m:r>
                                        <a:rPr lang="zh-TW" altLang="en-US" i="1">
                                          <a:latin typeface="Cambria Math"/>
                                        </a:rPr>
                                        <m:t>𝜈</m:t>
                                      </m:r>
                                    </m:sub>
                                    <m:sup>
                                      <m:r>
                                        <a:rPr lang="zh-TW" altLang="en-US">
                                          <a:latin typeface="Cambria Math"/>
                                        </a:rPr>
                                        <m:t>2</m:t>
                                      </m:r>
                                    </m:sup>
                                  </m:sSubSup>
                                </m:den>
                              </m:f>
                              <m:r>
                                <a:rPr lang="zh-TW" altLang="en-US">
                                  <a:latin typeface="Cambria Math"/>
                                </a:rPr>
                                <m:t>[</m:t>
                              </m:r>
                              <m:f>
                                <m:fPr>
                                  <m:ctrlPr>
                                    <a:rPr lang="zh-TW" altLang="en-US" i="1">
                                      <a:latin typeface="Cambria Math"/>
                                    </a:rPr>
                                  </m:ctrlPr>
                                </m:fPr>
                                <m:num>
                                  <m:r>
                                    <a:rPr lang="zh-TW" altLang="en-US">
                                      <a:latin typeface="Cambria Math"/>
                                    </a:rPr>
                                    <m:t>1+</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num>
                                <m:den>
                                  <m:r>
                                    <a:rPr lang="en-US" altLang="zh-TW" b="0" i="0" smtClean="0">
                                      <a:latin typeface="Cambria Math"/>
                                    </a:rPr>
                                    <m:t>1</m:t>
                                  </m:r>
                                  <m:r>
                                    <a:rPr lang="zh-TW" altLang="en-US">
                                      <a:latin typeface="Cambria Math"/>
                                    </a:rPr>
                                    <m:t>+</m:t>
                                  </m:r>
                                  <m:sSub>
                                    <m:sSubPr>
                                      <m:ctrlPr>
                                        <a:rPr lang="zh-TW" altLang="en-US" i="1">
                                          <a:latin typeface="Cambria Math"/>
                                        </a:rPr>
                                      </m:ctrlPr>
                                    </m:sSubPr>
                                    <m:e>
                                      <m:r>
                                        <a:rPr lang="en-US" altLang="zh-TW" b="0" i="1" smtClean="0">
                                          <a:latin typeface="Cambria Math"/>
                                        </a:rPr>
                                        <m:t>2</m:t>
                                      </m:r>
                                      <m:r>
                                        <a:rPr lang="zh-TW" altLang="en-US" i="1">
                                          <a:latin typeface="Cambria Math"/>
                                        </a:rPr>
                                        <m:t>𝜃</m:t>
                                      </m:r>
                                    </m:e>
                                    <m:sub>
                                      <m:r>
                                        <a:rPr lang="zh-TW" altLang="en-US" i="1">
                                          <a:latin typeface="Cambria Math"/>
                                        </a:rPr>
                                        <m:t>𝜈</m:t>
                                      </m:r>
                                    </m:sub>
                                  </m:sSub>
                                </m:den>
                              </m:f>
                              <m:r>
                                <a:rPr lang="zh-TW" altLang="en-US">
                                  <a:latin typeface="Cambria Math"/>
                                </a:rPr>
                                <m:t>−</m:t>
                              </m:r>
                              <m:f>
                                <m:fPr>
                                  <m:ctrlPr>
                                    <a:rPr lang="zh-TW" altLang="en-US" i="1">
                                      <a:latin typeface="Cambria Math"/>
                                    </a:rPr>
                                  </m:ctrlPr>
                                </m:fPr>
                                <m:num>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a:latin typeface="Cambria Math"/>
                                        </a:rPr>
                                        <m:t>1+2⁢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num>
                                <m:den>
                                  <m:r>
                                    <a:rPr lang="zh-TW" altLang="en-US">
                                      <a:latin typeface="Cambria Math"/>
                                    </a:rPr>
                                    <m:t>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den>
                              </m:f>
                            </m:e>
                          </m:d>
                          <m:r>
                            <a:rPr lang="zh-TW" altLang="en-US">
                              <a:latin typeface="Cambria Math"/>
                            </a:rPr>
                            <m:t>+</m:t>
                          </m:r>
                          <m:f>
                            <m:fPr>
                              <m:ctrlPr>
                                <a:rPr lang="zh-TW" altLang="en-US" i="1">
                                  <a:latin typeface="Cambria Math"/>
                                </a:rPr>
                              </m:ctrlPr>
                            </m:fPr>
                            <m:num>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a:latin typeface="Cambria Math"/>
                                    </a:rPr>
                                    <m:t>1+2⁢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num>
                            <m:den>
                              <m:r>
                                <a:rPr lang="zh-TW" altLang="en-US">
                                  <a:latin typeface="Cambria Math"/>
                                </a:rPr>
                                <m:t>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den>
                          </m:f>
                          <m:r>
                            <a:rPr lang="zh-TW" altLang="en-US">
                              <a:latin typeface="Cambria Math"/>
                            </a:rPr>
                            <m:t>−</m:t>
                          </m:r>
                          <m:f>
                            <m:fPr>
                              <m:ctrlPr>
                                <a:rPr lang="zh-TW" altLang="en-US" i="1">
                                  <a:latin typeface="Cambria Math"/>
                                </a:rPr>
                              </m:ctrlPr>
                            </m:fPr>
                            <m:num>
                              <m:r>
                                <a:rPr lang="zh-TW" altLang="en-US">
                                  <a:latin typeface="Cambria Math"/>
                                </a:rPr>
                                <m:t>1+3⁢</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num>
                            <m:den>
                              <m:sSup>
                                <m:sSupPr>
                                  <m:ctrlPr>
                                    <a:rPr lang="zh-TW" altLang="en-US" i="1">
                                      <a:latin typeface="Cambria Math"/>
                                    </a:rPr>
                                  </m:ctrlPr>
                                </m:sSupPr>
                                <m:e>
                                  <m:d>
                                    <m:dPr>
                                      <m:ctrlPr>
                                        <a:rPr lang="zh-TW" altLang="en-US" i="1">
                                          <a:latin typeface="Cambria Math"/>
                                        </a:rPr>
                                      </m:ctrlPr>
                                    </m:dPr>
                                    <m:e>
                                      <m:r>
                                        <a:rPr lang="zh-TW" altLang="en-US">
                                          <a:latin typeface="Cambria Math"/>
                                        </a:rPr>
                                        <m:t>1+2⁢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e>
                                <m:sup>
                                  <m:r>
                                    <a:rPr lang="zh-TW" altLang="en-US">
                                      <a:latin typeface="Cambria Math"/>
                                    </a:rPr>
                                    <m:t>2</m:t>
                                  </m:r>
                                </m:sup>
                              </m:sSup>
                            </m:den>
                          </m:f>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24616" y="4599981"/>
                <a:ext cx="8109912" cy="710194"/>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24616" y="5428509"/>
                <a:ext cx="7315721" cy="532903"/>
              </a:xfrm>
              <a:prstGeom prst="rect">
                <a:avLst/>
              </a:prstGeom>
              <a:noFill/>
            </p:spPr>
            <p:txBody>
              <a:bodyPr wrap="none" rtlCol="0">
                <a:spAutoFit/>
              </a:bodyPr>
              <a:lstStyle/>
              <a:p>
                <a14:m>
                  <m:oMath xmlns:m="http://schemas.openxmlformats.org/officeDocument/2006/math">
                    <m:sSub>
                      <m:sSubPr>
                        <m:ctrlPr>
                          <a:rPr lang="zh-TW" altLang="en-US" i="1">
                            <a:latin typeface="Cambria Math"/>
                          </a:rPr>
                        </m:ctrlPr>
                      </m:sSubPr>
                      <m:e>
                        <m:r>
                          <a:rPr lang="zh-TW" altLang="en-US" i="1">
                            <a:latin typeface="Cambria Math"/>
                          </a:rPr>
                          <m:t>𝜃</m:t>
                        </m:r>
                      </m:e>
                      <m:sub>
                        <m:r>
                          <a:rPr lang="zh-TW" altLang="en-US" i="1">
                            <a:latin typeface="Cambria Math"/>
                          </a:rPr>
                          <m:t>𝜈</m:t>
                        </m:r>
                      </m:sub>
                    </m:sSub>
                    <m:r>
                      <a:rPr lang="zh-TW" altLang="en-US">
                        <a:latin typeface="Cambria Math"/>
                      </a:rPr>
                      <m:t>≡</m:t>
                    </m:r>
                    <m:f>
                      <m:fPr>
                        <m:ctrlPr>
                          <a:rPr lang="zh-TW" altLang="en-US" i="1">
                            <a:latin typeface="Cambria Math"/>
                          </a:rPr>
                        </m:ctrlPr>
                      </m:fPr>
                      <m:num>
                        <m:r>
                          <m:rPr>
                            <m:sty m:val="p"/>
                          </m:rPr>
                          <a:rPr lang="zh-TW" altLang="en-US">
                            <a:latin typeface="Cambria Math"/>
                          </a:rPr>
                          <m:t>hν</m:t>
                        </m:r>
                      </m:num>
                      <m:den>
                        <m:sSub>
                          <m:sSubPr>
                            <m:ctrlPr>
                              <a:rPr lang="zh-TW" altLang="en-US" i="1">
                                <a:latin typeface="Cambria Math"/>
                              </a:rPr>
                            </m:ctrlPr>
                          </m:sSubPr>
                          <m:e>
                            <m:r>
                              <a:rPr lang="zh-TW" altLang="en-US" i="1">
                                <a:latin typeface="Cambria Math"/>
                              </a:rPr>
                              <m:t>𝑚</m:t>
                            </m:r>
                          </m:e>
                          <m:sub>
                            <m:r>
                              <a:rPr lang="zh-TW" altLang="en-US" i="1">
                                <a:latin typeface="Cambria Math"/>
                              </a:rPr>
                              <m:t>𝑒</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i="1">
                            <a:latin typeface="Cambria Math"/>
                          </a:rPr>
                          <m:t>𝑇</m:t>
                        </m:r>
                      </m:num>
                      <m:den>
                        <m:r>
                          <a:rPr lang="zh-TW" altLang="en-US">
                            <a:latin typeface="Cambria Math"/>
                          </a:rPr>
                          <m:t>5.9×</m:t>
                        </m:r>
                        <m:sSup>
                          <m:sSupPr>
                            <m:ctrlPr>
                              <a:rPr lang="zh-TW" altLang="en-US" i="1">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r>
                          <a:rPr lang="zh-TW" altLang="en-US" i="1">
                            <a:latin typeface="Cambria Math"/>
                          </a:rPr>
                          <m:t>𝐾</m:t>
                        </m:r>
                      </m:den>
                    </m:f>
                  </m:oMath>
                </a14:m>
                <a:r>
                  <a:rPr lang="zh-TW" altLang="en-US" dirty="0" smtClean="0"/>
                  <a:t> </a:t>
                </a:r>
                <a:r>
                  <a:rPr lang="en-US" altLang="zh-TW" dirty="0" smtClean="0"/>
                  <a:t>is the energy of the photon in electron rest mass units</a:t>
                </a:r>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24616" y="5428509"/>
                <a:ext cx="7315721" cy="532903"/>
              </a:xfrm>
              <a:prstGeom prst="rect">
                <a:avLst/>
              </a:prstGeom>
              <a:blipFill rotWithShape="1">
                <a:blip r:embed="rId6"/>
                <a:stretch>
                  <a:fillRect b="-11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24616" y="6130003"/>
                <a:ext cx="6917278" cy="613117"/>
              </a:xfrm>
              <a:prstGeom prst="rect">
                <a:avLst/>
              </a:prstGeom>
              <a:noFill/>
            </p:spPr>
            <p:txBody>
              <a:bodyPr wrap="none" rtlCol="0">
                <a:spAutoFit/>
              </a:bodyPr>
              <a:lstStyle/>
              <a:p>
                <a14:m>
                  <m:oMath xmlns:m="http://schemas.openxmlformats.org/officeDocument/2006/math">
                    <m:sSub>
                      <m:sSubPr>
                        <m:ctrlPr>
                          <a:rPr lang="zh-TW" altLang="en-US" i="1">
                            <a:latin typeface="Cambria Math"/>
                          </a:rPr>
                        </m:ctrlPr>
                      </m:sSubPr>
                      <m:e>
                        <m:r>
                          <a:rPr lang="zh-TW" altLang="en-US" i="1">
                            <a:latin typeface="Cambria Math"/>
                          </a:rPr>
                          <m:t>𝜎</m:t>
                        </m:r>
                      </m:e>
                      <m:sub>
                        <m:r>
                          <a:rPr lang="zh-TW" altLang="en-US" i="1">
                            <a:latin typeface="Cambria Math"/>
                          </a:rPr>
                          <m:t>𝑇</m:t>
                        </m:r>
                      </m:sub>
                    </m:sSub>
                    <m:r>
                      <a:rPr lang="zh-TW" altLang="en-US">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r>
                          <a:rPr lang="zh-TW" altLang="en-US">
                            <a:latin typeface="Cambria Math"/>
                          </a:rPr>
                          <m:t>3</m:t>
                        </m:r>
                      </m:den>
                    </m:f>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sSup>
                                  <m:sSupPr>
                                    <m:ctrlPr>
                                      <a:rPr lang="zh-TW" altLang="en-US" i="1">
                                        <a:latin typeface="Cambria Math"/>
                                      </a:rPr>
                                    </m:ctrlPr>
                                  </m:sSupPr>
                                  <m:e>
                                    <m:r>
                                      <a:rPr lang="zh-TW" altLang="en-US" i="1">
                                        <a:latin typeface="Cambria Math"/>
                                      </a:rPr>
                                      <m:t>𝑒</m:t>
                                    </m:r>
                                  </m:e>
                                  <m:sup>
                                    <m:r>
                                      <a:rPr lang="zh-TW" altLang="en-US">
                                        <a:latin typeface="Cambria Math"/>
                                      </a:rPr>
                                      <m:t>2</m:t>
                                    </m:r>
                                  </m:sup>
                                </m:sSup>
                              </m:num>
                              <m:den>
                                <m:sSub>
                                  <m:sSubPr>
                                    <m:ctrlPr>
                                      <a:rPr lang="zh-TW" altLang="en-US" i="1">
                                        <a:latin typeface="Cambria Math"/>
                                      </a:rPr>
                                    </m:ctrlPr>
                                  </m:sSubPr>
                                  <m:e>
                                    <m:r>
                                      <a:rPr lang="zh-TW" altLang="en-US" i="1">
                                        <a:latin typeface="Cambria Math"/>
                                      </a:rPr>
                                      <m:t>𝑚</m:t>
                                    </m:r>
                                  </m:e>
                                  <m:sub>
                                    <m:r>
                                      <a:rPr lang="zh-TW" altLang="en-US" i="1">
                                        <a:latin typeface="Cambria Math"/>
                                      </a:rPr>
                                      <m:t>𝑒</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e>
                        </m:d>
                      </m:e>
                      <m:sup>
                        <m:r>
                          <a:rPr lang="zh-TW" altLang="en-US">
                            <a:latin typeface="Cambria Math"/>
                          </a:rPr>
                          <m:t>2</m:t>
                        </m:r>
                      </m:sup>
                    </m:sSup>
                    <m:r>
                      <a:rPr lang="zh-TW" altLang="en-US">
                        <a:latin typeface="Cambria Math"/>
                      </a:rPr>
                      <m:t>=6.65246×</m:t>
                    </m:r>
                    <m:sSup>
                      <m:sSupPr>
                        <m:ctrlPr>
                          <a:rPr lang="zh-TW" altLang="en-US" i="1">
                            <a:latin typeface="Cambria Math"/>
                          </a:rPr>
                        </m:ctrlPr>
                      </m:sSupPr>
                      <m:e>
                        <m:r>
                          <a:rPr lang="zh-TW" altLang="en-US">
                            <a:latin typeface="Cambria Math"/>
                          </a:rPr>
                          <m:t>10</m:t>
                        </m:r>
                      </m:e>
                      <m:sup>
                        <m:r>
                          <a:rPr lang="zh-TW" altLang="en-US">
                            <a:latin typeface="Cambria Math"/>
                          </a:rPr>
                          <m:t>−25</m:t>
                        </m:r>
                      </m:sup>
                    </m:sSup>
                    <m:r>
                      <a:rPr lang="zh-TW" altLang="en-US">
                        <a:latin typeface="Cambria Math"/>
                      </a:rPr>
                      <m:t>⁢</m:t>
                    </m:r>
                    <m:sSup>
                      <m:sSupPr>
                        <m:ctrlPr>
                          <a:rPr lang="zh-TW" altLang="en-US" i="1">
                            <a:latin typeface="Cambria Math"/>
                          </a:rPr>
                        </m:ctrlPr>
                      </m:sSupPr>
                      <m:e>
                        <m:r>
                          <m:rPr>
                            <m:sty m:val="p"/>
                          </m:rPr>
                          <a:rPr lang="zh-TW" altLang="en-US">
                            <a:latin typeface="Cambria Math"/>
                          </a:rPr>
                          <m:t>cm</m:t>
                        </m:r>
                      </m:e>
                      <m:sup>
                        <m:r>
                          <a:rPr lang="zh-TW" altLang="en-US">
                            <a:latin typeface="Cambria Math"/>
                          </a:rPr>
                          <m:t>2</m:t>
                        </m:r>
                      </m:sup>
                    </m:sSup>
                  </m:oMath>
                </a14:m>
                <a:r>
                  <a:rPr lang="zh-TW" altLang="en-US" dirty="0" smtClean="0"/>
                  <a:t> </a:t>
                </a:r>
                <a:r>
                  <a:rPr lang="en-US" altLang="zh-TW" dirty="0" smtClean="0"/>
                  <a:t>is the Thomson cross-section</a:t>
                </a:r>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24616" y="6130003"/>
                <a:ext cx="6917278" cy="613117"/>
              </a:xfrm>
              <a:prstGeom prst="rect">
                <a:avLst/>
              </a:prstGeom>
              <a:blipFill rotWithShape="1">
                <a:blip r:embed="rId7"/>
                <a:stretch>
                  <a:fillRect r="-88" b="-1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50439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82" y="1695605"/>
            <a:ext cx="7924724" cy="516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altLang="zh-TW" dirty="0" smtClean="0"/>
              <a:t>The Klein-</a:t>
            </a:r>
            <a:r>
              <a:rPr lang="en-US" altLang="zh-TW" dirty="0" err="1" smtClean="0"/>
              <a:t>Nishina</a:t>
            </a:r>
            <a:r>
              <a:rPr lang="en-US" altLang="zh-TW" dirty="0" smtClean="0"/>
              <a:t> Cross-Section</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452494" y="985412"/>
                <a:ext cx="8109912"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𝜎</m:t>
                          </m:r>
                        </m:e>
                        <m:sub>
                          <m:r>
                            <m:rPr>
                              <m:sty m:val="p"/>
                            </m:rPr>
                            <a:rPr lang="zh-TW" altLang="en-US">
                              <a:latin typeface="Cambria Math"/>
                            </a:rPr>
                            <m:t>KN</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4</m:t>
                          </m:r>
                        </m:den>
                      </m:f>
                      <m:r>
                        <a:rPr lang="zh-TW" altLang="en-US">
                          <a:latin typeface="Cambria Math"/>
                        </a:rPr>
                        <m:t>⁢</m:t>
                      </m:r>
                      <m:sSub>
                        <m:sSubPr>
                          <m:ctrlPr>
                            <a:rPr lang="zh-TW" altLang="en-US" i="1">
                              <a:latin typeface="Cambria Math"/>
                            </a:rPr>
                          </m:ctrlPr>
                        </m:sSubPr>
                        <m:e>
                          <m:r>
                            <a:rPr lang="zh-TW" altLang="en-US" i="1">
                              <a:latin typeface="Cambria Math"/>
                            </a:rPr>
                            <m:t>𝜎</m:t>
                          </m:r>
                        </m:e>
                        <m:sub>
                          <m:r>
                            <a:rPr lang="zh-TW" altLang="en-US" i="1">
                              <a:latin typeface="Cambria Math"/>
                            </a:rPr>
                            <m:t>𝑇</m:t>
                          </m:r>
                        </m:sub>
                      </m:sSub>
                      <m:r>
                        <a:rPr lang="zh-TW" altLang="en-US">
                          <a:latin typeface="Cambria Math"/>
                        </a:rPr>
                        <m:t>⁢</m:t>
                      </m:r>
                      <m:d>
                        <m:dPr>
                          <m:begChr m:val="{"/>
                          <m:endChr m:val="}"/>
                          <m:ctrlPr>
                            <a:rPr lang="zh-TW" altLang="en-US" i="1">
                              <a:latin typeface="Cambria Math"/>
                            </a:rPr>
                          </m:ctrlPr>
                        </m:dPr>
                        <m:e>
                          <m:d>
                            <m:dPr>
                              <m:begChr m:val=""/>
                              <m:endChr m:val="]"/>
                              <m:ctrlPr>
                                <a:rPr lang="zh-TW" altLang="en-US" i="1">
                                  <a:latin typeface="Cambria Math"/>
                                </a:rPr>
                              </m:ctrlPr>
                            </m:dPr>
                            <m:e>
                              <m:f>
                                <m:fPr>
                                  <m:ctrlPr>
                                    <a:rPr lang="zh-TW" altLang="en-US" i="1">
                                      <a:latin typeface="Cambria Math"/>
                                    </a:rPr>
                                  </m:ctrlPr>
                                </m:fPr>
                                <m:num>
                                  <m:r>
                                    <a:rPr lang="zh-TW" altLang="en-US">
                                      <a:latin typeface="Cambria Math"/>
                                    </a:rPr>
                                    <m:t>2⁢</m:t>
                                  </m:r>
                                  <m:d>
                                    <m:dPr>
                                      <m:ctrlPr>
                                        <a:rPr lang="zh-TW" altLang="en-US" i="1">
                                          <a:latin typeface="Cambria Math"/>
                                        </a:rPr>
                                      </m:ctrlPr>
                                    </m:dPr>
                                    <m:e>
                                      <m:r>
                                        <a:rPr lang="zh-TW" altLang="en-US">
                                          <a:latin typeface="Cambria Math"/>
                                        </a:rPr>
                                        <m:t>1+</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num>
                                <m:den>
                                  <m:sSubSup>
                                    <m:sSubSupPr>
                                      <m:ctrlPr>
                                        <a:rPr lang="zh-TW" altLang="en-US" i="1">
                                          <a:latin typeface="Cambria Math"/>
                                        </a:rPr>
                                      </m:ctrlPr>
                                    </m:sSubSupPr>
                                    <m:e>
                                      <m:r>
                                        <a:rPr lang="zh-TW" altLang="en-US" i="1">
                                          <a:latin typeface="Cambria Math"/>
                                        </a:rPr>
                                        <m:t>𝜃</m:t>
                                      </m:r>
                                    </m:e>
                                    <m:sub>
                                      <m:r>
                                        <a:rPr lang="zh-TW" altLang="en-US" i="1">
                                          <a:latin typeface="Cambria Math"/>
                                        </a:rPr>
                                        <m:t>𝜈</m:t>
                                      </m:r>
                                    </m:sub>
                                    <m:sup>
                                      <m:r>
                                        <a:rPr lang="zh-TW" altLang="en-US">
                                          <a:latin typeface="Cambria Math"/>
                                        </a:rPr>
                                        <m:t>2</m:t>
                                      </m:r>
                                    </m:sup>
                                  </m:sSubSup>
                                </m:den>
                              </m:f>
                              <m:r>
                                <a:rPr lang="zh-TW" altLang="en-US">
                                  <a:latin typeface="Cambria Math"/>
                                </a:rPr>
                                <m:t>[</m:t>
                              </m:r>
                              <m:f>
                                <m:fPr>
                                  <m:ctrlPr>
                                    <a:rPr lang="zh-TW" altLang="en-US" i="1">
                                      <a:latin typeface="Cambria Math"/>
                                    </a:rPr>
                                  </m:ctrlPr>
                                </m:fPr>
                                <m:num>
                                  <m:r>
                                    <a:rPr lang="zh-TW" altLang="en-US">
                                      <a:latin typeface="Cambria Math"/>
                                    </a:rPr>
                                    <m:t>1+</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num>
                                <m:den>
                                  <m:r>
                                    <a:rPr lang="en-US" altLang="zh-TW" b="0" i="0" smtClean="0">
                                      <a:latin typeface="Cambria Math"/>
                                    </a:rPr>
                                    <m:t>1</m:t>
                                  </m:r>
                                  <m:r>
                                    <a:rPr lang="zh-TW" altLang="en-US">
                                      <a:latin typeface="Cambria Math"/>
                                    </a:rPr>
                                    <m:t>+</m:t>
                                  </m:r>
                                  <m:sSub>
                                    <m:sSubPr>
                                      <m:ctrlPr>
                                        <a:rPr lang="zh-TW" altLang="en-US" i="1">
                                          <a:latin typeface="Cambria Math"/>
                                        </a:rPr>
                                      </m:ctrlPr>
                                    </m:sSubPr>
                                    <m:e>
                                      <m:r>
                                        <a:rPr lang="en-US" altLang="zh-TW" b="0" i="1" smtClean="0">
                                          <a:latin typeface="Cambria Math"/>
                                        </a:rPr>
                                        <m:t>2</m:t>
                                      </m:r>
                                      <m:r>
                                        <a:rPr lang="zh-TW" altLang="en-US" i="1">
                                          <a:latin typeface="Cambria Math"/>
                                        </a:rPr>
                                        <m:t>𝜃</m:t>
                                      </m:r>
                                    </m:e>
                                    <m:sub>
                                      <m:r>
                                        <a:rPr lang="zh-TW" altLang="en-US" i="1">
                                          <a:latin typeface="Cambria Math"/>
                                        </a:rPr>
                                        <m:t>𝜈</m:t>
                                      </m:r>
                                    </m:sub>
                                  </m:sSub>
                                </m:den>
                              </m:f>
                              <m:r>
                                <a:rPr lang="zh-TW" altLang="en-US">
                                  <a:latin typeface="Cambria Math"/>
                                </a:rPr>
                                <m:t>−</m:t>
                              </m:r>
                              <m:f>
                                <m:fPr>
                                  <m:ctrlPr>
                                    <a:rPr lang="zh-TW" altLang="en-US" i="1">
                                      <a:latin typeface="Cambria Math"/>
                                    </a:rPr>
                                  </m:ctrlPr>
                                </m:fPr>
                                <m:num>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a:latin typeface="Cambria Math"/>
                                        </a:rPr>
                                        <m:t>1+2⁢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num>
                                <m:den>
                                  <m:r>
                                    <a:rPr lang="zh-TW" altLang="en-US">
                                      <a:latin typeface="Cambria Math"/>
                                    </a:rPr>
                                    <m:t>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den>
                              </m:f>
                            </m:e>
                          </m:d>
                          <m:r>
                            <a:rPr lang="zh-TW" altLang="en-US">
                              <a:latin typeface="Cambria Math"/>
                            </a:rPr>
                            <m:t>+</m:t>
                          </m:r>
                          <m:f>
                            <m:fPr>
                              <m:ctrlPr>
                                <a:rPr lang="zh-TW" altLang="en-US" i="1">
                                  <a:latin typeface="Cambria Math"/>
                                </a:rPr>
                              </m:ctrlPr>
                            </m:fPr>
                            <m:num>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a:latin typeface="Cambria Math"/>
                                    </a:rPr>
                                    <m:t>1+2⁢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num>
                            <m:den>
                              <m:r>
                                <a:rPr lang="zh-TW" altLang="en-US">
                                  <a:latin typeface="Cambria Math"/>
                                </a:rPr>
                                <m:t>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den>
                          </m:f>
                          <m:r>
                            <a:rPr lang="zh-TW" altLang="en-US">
                              <a:latin typeface="Cambria Math"/>
                            </a:rPr>
                            <m:t>−</m:t>
                          </m:r>
                          <m:f>
                            <m:fPr>
                              <m:ctrlPr>
                                <a:rPr lang="zh-TW" altLang="en-US" i="1">
                                  <a:latin typeface="Cambria Math"/>
                                </a:rPr>
                              </m:ctrlPr>
                            </m:fPr>
                            <m:num>
                              <m:r>
                                <a:rPr lang="zh-TW" altLang="en-US">
                                  <a:latin typeface="Cambria Math"/>
                                </a:rPr>
                                <m:t>1+3⁢</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num>
                            <m:den>
                              <m:sSup>
                                <m:sSupPr>
                                  <m:ctrlPr>
                                    <a:rPr lang="zh-TW" altLang="en-US" i="1">
                                      <a:latin typeface="Cambria Math"/>
                                    </a:rPr>
                                  </m:ctrlPr>
                                </m:sSupPr>
                                <m:e>
                                  <m:d>
                                    <m:dPr>
                                      <m:ctrlPr>
                                        <a:rPr lang="zh-TW" altLang="en-US" i="1">
                                          <a:latin typeface="Cambria Math"/>
                                        </a:rPr>
                                      </m:ctrlPr>
                                    </m:dPr>
                                    <m:e>
                                      <m:r>
                                        <a:rPr lang="zh-TW" altLang="en-US">
                                          <a:latin typeface="Cambria Math"/>
                                        </a:rPr>
                                        <m:t>1+2⁢</m:t>
                                      </m:r>
                                      <m:sSub>
                                        <m:sSubPr>
                                          <m:ctrlPr>
                                            <a:rPr lang="zh-TW" altLang="en-US" i="1">
                                              <a:latin typeface="Cambria Math"/>
                                            </a:rPr>
                                          </m:ctrlPr>
                                        </m:sSubPr>
                                        <m:e>
                                          <m:r>
                                            <a:rPr lang="zh-TW" altLang="en-US" i="1">
                                              <a:latin typeface="Cambria Math"/>
                                            </a:rPr>
                                            <m:t>𝜃</m:t>
                                          </m:r>
                                        </m:e>
                                        <m:sub>
                                          <m:r>
                                            <a:rPr lang="zh-TW" altLang="en-US" i="1">
                                              <a:latin typeface="Cambria Math"/>
                                            </a:rPr>
                                            <m:t>𝜈</m:t>
                                          </m:r>
                                        </m:sub>
                                      </m:sSub>
                                    </m:e>
                                  </m:d>
                                </m:e>
                                <m:sup>
                                  <m:r>
                                    <a:rPr lang="zh-TW" altLang="en-US">
                                      <a:latin typeface="Cambria Math"/>
                                    </a:rPr>
                                    <m:t>2</m:t>
                                  </m:r>
                                </m:sup>
                              </m:sSup>
                            </m:den>
                          </m:f>
                        </m:e>
                      </m:d>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52494" y="985412"/>
                <a:ext cx="8109912" cy="710194"/>
              </a:xfrm>
              <a:prstGeom prst="rect">
                <a:avLst/>
              </a:prstGeom>
              <a:blipFill rotWithShape="1">
                <a:blip r:embed="rId3"/>
                <a:stretch>
                  <a:fillRect/>
                </a:stretch>
              </a:blipFill>
            </p:spPr>
            <p:txBody>
              <a:bodyPr/>
              <a:lstStyle/>
              <a:p>
                <a:r>
                  <a:rPr lang="zh-TW" altLang="en-US">
                    <a:noFill/>
                  </a:rPr>
                  <a:t> </a:t>
                </a:r>
              </a:p>
            </p:txBody>
          </p:sp>
        </mc:Fallback>
      </mc:AlternateContent>
      <p:sp>
        <p:nvSpPr>
          <p:cNvPr id="8" name="Rectangle 7"/>
          <p:cNvSpPr/>
          <p:nvPr/>
        </p:nvSpPr>
        <p:spPr>
          <a:xfrm>
            <a:off x="1124687" y="2345166"/>
            <a:ext cx="1457148" cy="4249271"/>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TextBox 8"/>
          <p:cNvSpPr txBox="1"/>
          <p:nvPr/>
        </p:nvSpPr>
        <p:spPr>
          <a:xfrm>
            <a:off x="1124687" y="2859875"/>
            <a:ext cx="1862103" cy="1754326"/>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this region, the cross-section essentially is the classical one since photons have low energy.</a:t>
            </a:r>
            <a:endParaRPr lang="zh-TW" altLang="en-US" dirty="0" smtClean="0">
              <a:latin typeface="Cambria Math" pitchFamily="18" charset="0"/>
              <a:ea typeface="Cambria Math" pitchFamily="18" charset="0"/>
            </a:endParaRPr>
          </a:p>
        </p:txBody>
      </p:sp>
      <p:sp>
        <p:nvSpPr>
          <p:cNvPr id="14" name="Rectangle 13"/>
          <p:cNvSpPr/>
          <p:nvPr/>
        </p:nvSpPr>
        <p:spPr>
          <a:xfrm>
            <a:off x="2732442" y="2345167"/>
            <a:ext cx="2700170" cy="4249271"/>
          </a:xfrm>
          <a:prstGeom prst="rect">
            <a:avLst/>
          </a:prstGeom>
          <a:solidFill>
            <a:srgbClr val="0000FF">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Rectangle 16"/>
          <p:cNvSpPr/>
          <p:nvPr/>
        </p:nvSpPr>
        <p:spPr>
          <a:xfrm>
            <a:off x="6056555" y="2345167"/>
            <a:ext cx="1925620" cy="4249271"/>
          </a:xfrm>
          <a:prstGeom prst="rect">
            <a:avLst/>
          </a:prstGeom>
          <a:solidFill>
            <a:srgbClr val="00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0" name="Rectangle 9"/>
              <p:cNvSpPr/>
              <p:nvPr/>
            </p:nvSpPr>
            <p:spPr>
              <a:xfrm>
                <a:off x="994269" y="5992809"/>
                <a:ext cx="1696170"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a:latin typeface="Cambria Math"/>
                            </a:rPr>
                            <m:t>10</m:t>
                          </m:r>
                        </m:e>
                        <m:sup>
                          <m:r>
                            <a:rPr lang="zh-TW" altLang="en-US">
                              <a:latin typeface="Cambria Math"/>
                            </a:rPr>
                            <m:t>4</m:t>
                          </m:r>
                        </m:sup>
                      </m:sSup>
                      <m:r>
                        <a:rPr lang="zh-TW" altLang="en-US">
                          <a:latin typeface="Cambria Math"/>
                        </a:rPr>
                        <m:t>&lt;</m:t>
                      </m:r>
                      <m:r>
                        <a:rPr lang="zh-TW" altLang="en-US" i="1">
                          <a:latin typeface="Cambria Math"/>
                        </a:rPr>
                        <m:t>𝑇</m:t>
                      </m:r>
                      <m:r>
                        <a:rPr lang="zh-TW" altLang="en-US">
                          <a:latin typeface="Cambria Math"/>
                        </a:rPr>
                        <m:t>&lt;</m:t>
                      </m:r>
                      <m:sSup>
                        <m:sSupPr>
                          <m:ctrlPr>
                            <a:rPr lang="zh-TW" altLang="en-US" i="1">
                              <a:latin typeface="Cambria Math"/>
                            </a:rPr>
                          </m:ctrlPr>
                        </m:sSupPr>
                        <m:e>
                          <m:r>
                            <a:rPr lang="zh-TW" altLang="en-US">
                              <a:latin typeface="Cambria Math"/>
                            </a:rPr>
                            <m:t>10</m:t>
                          </m:r>
                        </m:e>
                        <m:sup>
                          <m:r>
                            <a:rPr lang="zh-TW" altLang="en-US">
                              <a:latin typeface="Cambria Math"/>
                            </a:rPr>
                            <m:t>7</m:t>
                          </m:r>
                        </m:sup>
                      </m:sSup>
                    </m:oMath>
                  </m:oMathPara>
                </a14:m>
                <a:endParaRPr lang="zh-TW" altLang="en-US" dirty="0"/>
              </a:p>
            </p:txBody>
          </p:sp>
        </mc:Choice>
        <mc:Fallback xmlns="">
          <p:sp>
            <p:nvSpPr>
              <p:cNvPr id="10" name="Rectangle 9"/>
              <p:cNvSpPr>
                <a:spLocks noRot="1" noChangeAspect="1" noMove="1" noResize="1" noEditPoints="1" noAdjustHandles="1" noChangeArrowheads="1" noChangeShapeType="1" noTextEdit="1"/>
              </p:cNvSpPr>
              <p:nvPr/>
            </p:nvSpPr>
            <p:spPr>
              <a:xfrm>
                <a:off x="994269" y="5992809"/>
                <a:ext cx="1696170" cy="394147"/>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276216" y="5985884"/>
                <a:ext cx="1798634" cy="387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a:latin typeface="Cambria Math"/>
                            </a:rPr>
                            <m:t>10</m:t>
                          </m:r>
                        </m:e>
                        <m:sup>
                          <m:r>
                            <a:rPr lang="en-US" altLang="zh-TW" b="0" i="0" smtClean="0">
                              <a:latin typeface="Cambria Math"/>
                            </a:rPr>
                            <m:t>7</m:t>
                          </m:r>
                        </m:sup>
                      </m:sSup>
                      <m:r>
                        <a:rPr lang="zh-TW" altLang="en-US">
                          <a:latin typeface="Cambria Math"/>
                        </a:rPr>
                        <m:t>&lt;</m:t>
                      </m:r>
                      <m:r>
                        <a:rPr lang="zh-TW" altLang="en-US" i="1">
                          <a:latin typeface="Cambria Math"/>
                        </a:rPr>
                        <m:t>𝑇</m:t>
                      </m:r>
                      <m:r>
                        <a:rPr lang="zh-TW" altLang="en-US">
                          <a:latin typeface="Cambria Math"/>
                        </a:rPr>
                        <m:t>&lt;</m:t>
                      </m:r>
                      <m:sSup>
                        <m:sSupPr>
                          <m:ctrlPr>
                            <a:rPr lang="zh-TW" altLang="en-US" i="1">
                              <a:latin typeface="Cambria Math"/>
                            </a:rPr>
                          </m:ctrlPr>
                        </m:sSupPr>
                        <m:e>
                          <m:r>
                            <a:rPr lang="zh-TW" altLang="en-US">
                              <a:latin typeface="Cambria Math"/>
                            </a:rPr>
                            <m:t>10</m:t>
                          </m:r>
                        </m:e>
                        <m:sup>
                          <m:r>
                            <a:rPr lang="en-US" altLang="zh-TW" b="0" i="1" smtClean="0">
                              <a:latin typeface="Cambria Math"/>
                            </a:rPr>
                            <m:t>11</m:t>
                          </m:r>
                        </m:sup>
                      </m:sSup>
                    </m:oMath>
                  </m:oMathPara>
                </a14:m>
                <a:endParaRPr lang="zh-TW" alt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3276216" y="5985884"/>
                <a:ext cx="1798634" cy="387222"/>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056555" y="5992809"/>
                <a:ext cx="1163908" cy="387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TW" b="0" i="0" smtClean="0">
                          <a:latin typeface="Cambria Math"/>
                        </a:rPr>
                        <m:t>T</m:t>
                      </m:r>
                      <m:r>
                        <a:rPr lang="en-US" altLang="zh-TW" b="0" i="0" smtClean="0">
                          <a:latin typeface="Cambria Math"/>
                        </a:rPr>
                        <m:t>≫</m:t>
                      </m:r>
                      <m:sSup>
                        <m:sSupPr>
                          <m:ctrlPr>
                            <a:rPr lang="zh-TW" altLang="en-US" i="1" smtClean="0">
                              <a:latin typeface="Cambria Math"/>
                            </a:rPr>
                          </m:ctrlPr>
                        </m:sSupPr>
                        <m:e>
                          <m:r>
                            <a:rPr lang="zh-TW" altLang="en-US">
                              <a:latin typeface="Cambria Math"/>
                            </a:rPr>
                            <m:t>10</m:t>
                          </m:r>
                        </m:e>
                        <m:sup>
                          <m:r>
                            <a:rPr lang="en-US" altLang="zh-TW" b="0" i="1" smtClean="0">
                              <a:latin typeface="Cambria Math"/>
                            </a:rPr>
                            <m:t>11</m:t>
                          </m:r>
                        </m:sup>
                      </m:sSup>
                    </m:oMath>
                  </m:oMathPara>
                </a14:m>
                <a:endParaRPr lang="zh-TW" alt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056555" y="5992809"/>
                <a:ext cx="1163908" cy="387222"/>
              </a:xfrm>
              <a:prstGeom prst="rect">
                <a:avLst/>
              </a:prstGeom>
              <a:blipFill rotWithShape="1">
                <a:blip r:embed="rId6"/>
                <a:stretch>
                  <a:fillRect/>
                </a:stretch>
              </a:blipFill>
            </p:spPr>
            <p:txBody>
              <a:bodyPr/>
              <a:lstStyle/>
              <a:p>
                <a:r>
                  <a:rPr lang="zh-TW" altLang="en-US">
                    <a:noFill/>
                  </a:rPr>
                  <a:t> </a:t>
                </a:r>
              </a:p>
            </p:txBody>
          </p:sp>
        </mc:Fallback>
      </mc:AlternateContent>
      <p:sp>
        <p:nvSpPr>
          <p:cNvPr id="21" name="TextBox 20"/>
          <p:cNvSpPr txBox="1"/>
          <p:nvPr/>
        </p:nvSpPr>
        <p:spPr>
          <a:xfrm>
            <a:off x="6056555" y="2998374"/>
            <a:ext cx="1925620"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cross-section is very small, other forms of opacity dominate,</a:t>
            </a:r>
            <a:endParaRPr lang="zh-TW" altLang="en-US" dirty="0" smtClean="0">
              <a:latin typeface="Cambria Math" pitchFamily="18" charset="0"/>
              <a:ea typeface="Cambria Math" pitchFamily="18" charset="0"/>
            </a:endParaRPr>
          </a:p>
        </p:txBody>
      </p:sp>
      <p:sp>
        <p:nvSpPr>
          <p:cNvPr id="22" name="TextBox 21"/>
          <p:cNvSpPr txBox="1"/>
          <p:nvPr/>
        </p:nvSpPr>
        <p:spPr>
          <a:xfrm>
            <a:off x="3008300" y="3460039"/>
            <a:ext cx="2424311" cy="2308324"/>
          </a:xfrm>
          <a:prstGeom prst="rect">
            <a:avLst/>
          </a:prstGeom>
          <a:noFill/>
        </p:spPr>
        <p:txBody>
          <a:bodyPr wrap="square" rtlCol="0">
            <a:spAutoFit/>
          </a:bodyPr>
          <a:lstStyle/>
          <a:p>
            <a:r>
              <a:rPr lang="en-US" altLang="zh-TW" dirty="0" smtClean="0">
                <a:latin typeface="Cambria Math" pitchFamily="18" charset="0"/>
                <a:ea typeface="Cambria Math" pitchFamily="18" charset="0"/>
              </a:rPr>
              <a:t>Compton Scattering region.</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On the other hand, if the electrons are very energetic, inverse Compton can also happen.</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1080333" y="4850383"/>
                <a:ext cx="1779880" cy="9072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100" i="1" smtClean="0">
                              <a:latin typeface="Cambria Math"/>
                            </a:rPr>
                          </m:ctrlPr>
                        </m:sSubPr>
                        <m:e>
                          <m:r>
                            <a:rPr lang="zh-TW" altLang="en-US" sz="1400" i="1">
                              <a:latin typeface="Cambria Math"/>
                            </a:rPr>
                            <m:t>𝜅</m:t>
                          </m:r>
                          <m:r>
                            <m:rPr>
                              <m:nor/>
                            </m:rPr>
                            <a:rPr lang="zh-TW" altLang="en-US" sz="1400"/>
                            <m:t> </m:t>
                          </m:r>
                        </m:e>
                        <m:sub>
                          <m:r>
                            <m:rPr>
                              <m:sty m:val="p"/>
                            </m:rPr>
                            <a:rPr lang="zh-TW" altLang="en-US" sz="1100">
                              <a:latin typeface="Cambria Math"/>
                            </a:rPr>
                            <m:t>es</m:t>
                          </m:r>
                        </m:sub>
                      </m:sSub>
                      <m:r>
                        <a:rPr lang="zh-TW" altLang="en-US" sz="1100">
                          <a:latin typeface="Cambria Math"/>
                        </a:rPr>
                        <m:t>=</m:t>
                      </m:r>
                    </m:oMath>
                  </m:oMathPara>
                </a14:m>
                <a:endParaRPr lang="en-US" altLang="zh-TW" sz="1400" dirty="0" smtClean="0">
                  <a:latin typeface="Cambria Math"/>
                </a:endParaRPr>
              </a:p>
              <a:p>
                <a14:m>
                  <m:oMath xmlns:m="http://schemas.openxmlformats.org/officeDocument/2006/math">
                    <m:r>
                      <a:rPr lang="zh-TW" altLang="en-US" sz="1400">
                        <a:latin typeface="Cambria Math"/>
                      </a:rPr>
                      <m:t>0.2</m:t>
                    </m:r>
                    <m:d>
                      <m:dPr>
                        <m:ctrlPr>
                          <a:rPr lang="zh-TW" altLang="en-US" sz="1400" i="1">
                            <a:latin typeface="Cambria Math"/>
                          </a:rPr>
                        </m:ctrlPr>
                      </m:dPr>
                      <m:e>
                        <m:r>
                          <a:rPr lang="zh-TW" altLang="en-US" sz="1400">
                            <a:latin typeface="Cambria Math"/>
                          </a:rPr>
                          <m:t>1+</m:t>
                        </m:r>
                        <m:r>
                          <a:rPr lang="zh-TW" altLang="en-US" sz="1400" i="1">
                            <a:latin typeface="Cambria Math"/>
                          </a:rPr>
                          <m:t>𝑋</m:t>
                        </m:r>
                      </m:e>
                    </m:d>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cm</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𝑔</m:t>
                        </m:r>
                      </m:e>
                      <m:sup>
                        <m:r>
                          <a:rPr lang="zh-TW" altLang="en-US" sz="1400">
                            <a:latin typeface="Cambria Math"/>
                          </a:rPr>
                          <m:t>−1</m:t>
                        </m:r>
                      </m:sup>
                    </m:sSup>
                    <m:r>
                      <a:rPr lang="zh-TW" altLang="en-US" sz="1400">
                        <a:latin typeface="Cambria Math"/>
                      </a:rPr>
                      <m:t>≈0.34</m:t>
                    </m:r>
                    <m:sSup>
                      <m:sSupPr>
                        <m:ctrlPr>
                          <a:rPr lang="zh-TW" altLang="en-US" sz="1400" i="1">
                            <a:latin typeface="Cambria Math"/>
                          </a:rPr>
                        </m:ctrlPr>
                      </m:sSupPr>
                      <m:e>
                        <m:r>
                          <m:rPr>
                            <m:sty m:val="p"/>
                          </m:rPr>
                          <a:rPr lang="zh-TW" altLang="en-US" sz="1400">
                            <a:latin typeface="Cambria Math"/>
                          </a:rPr>
                          <m:t>cm</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𝑔</m:t>
                        </m:r>
                      </m:e>
                      <m:sup>
                        <m:r>
                          <a:rPr lang="zh-TW" altLang="en-US" sz="1400">
                            <a:latin typeface="Cambria Math"/>
                          </a:rPr>
                          <m:t>−1</m:t>
                        </m:r>
                      </m:sup>
                    </m:sSup>
                  </m:oMath>
                </a14:m>
                <a:r>
                  <a:rPr lang="zh-TW" altLang="en-US" sz="1400" dirty="0" smtClean="0"/>
                  <a:t> </a:t>
                </a:r>
                <a:r>
                  <a:rPr lang="en-US" altLang="zh-TW" sz="1400" dirty="0" smtClean="0"/>
                  <a:t>for solar abundance</a:t>
                </a:r>
                <a:endParaRPr lang="zh-TW" altLang="en-US" sz="1400" dirty="0" smtClean="0">
                  <a:latin typeface="Cambria Math" pitchFamily="18" charset="0"/>
                  <a:ea typeface="Cambria Math"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80333" y="4850383"/>
                <a:ext cx="1779880" cy="907236"/>
              </a:xfrm>
              <a:prstGeom prst="rect">
                <a:avLst/>
              </a:prstGeom>
              <a:blipFill rotWithShape="1">
                <a:blip r:embed="rId7"/>
                <a:stretch>
                  <a:fillRect l="-685" r="-1712" b="-675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59400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14410"/>
            <a:ext cx="9143999" cy="646331"/>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Absorption processes (Ch9.3.6.2)</a:t>
            </a:r>
          </a:p>
        </p:txBody>
      </p:sp>
    </p:spTree>
    <p:extLst>
      <p:ext uri="{BB962C8B-B14F-4D97-AF65-F5344CB8AC3E}">
        <p14:creationId xmlns:p14="http://schemas.microsoft.com/office/powerpoint/2010/main" val="190996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ea typeface="Cambria Math" panose="02040503050406030204" pitchFamily="18" charset="0"/>
              </a:rPr>
              <a:t>Free-Free Absorption –</a:t>
            </a:r>
            <a:br>
              <a:rPr lang="en-US" altLang="zh-TW" dirty="0" smtClean="0">
                <a:ea typeface="Cambria Math" panose="02040503050406030204" pitchFamily="18" charset="0"/>
              </a:rPr>
            </a:br>
            <a:r>
              <a:rPr lang="en-US" altLang="zh-TW" dirty="0" smtClean="0">
                <a:ea typeface="Cambria Math" panose="02040503050406030204" pitchFamily="18" charset="0"/>
              </a:rPr>
              <a:t> an Introduction</a:t>
            </a:r>
            <a:endParaRPr lang="zh-TW" altLang="en-US" dirty="0"/>
          </a:p>
        </p:txBody>
      </p:sp>
      <p:pic>
        <p:nvPicPr>
          <p:cNvPr id="11266" name="Picture 2" descr="G:\Desktop\Black Hole Astrophysics\Textbook circle\12 Ch\free_f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419609"/>
            <a:ext cx="5191125" cy="2952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57825" y="1419609"/>
            <a:ext cx="3486150" cy="3139321"/>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If a photon and an unbound electron collide near a positively charged ion, it is </a:t>
            </a:r>
            <a:r>
              <a:rPr lang="en-US" altLang="zh-TW" dirty="0" smtClean="0">
                <a:latin typeface="Cambria Math" panose="02040503050406030204" pitchFamily="18" charset="0"/>
                <a:ea typeface="Cambria Math" panose="02040503050406030204" pitchFamily="18" charset="0"/>
              </a:rPr>
              <a:t>possible </a:t>
            </a:r>
            <a:r>
              <a:rPr lang="en-US" altLang="zh-TW" dirty="0">
                <a:latin typeface="Cambria Math" panose="02040503050406030204" pitchFamily="18" charset="0"/>
                <a:ea typeface="Cambria Math" panose="02040503050406030204" pitchFamily="18" charset="0"/>
              </a:rPr>
              <a:t>for the photon to be absorbed, rather than simply </a:t>
            </a:r>
            <a:r>
              <a:rPr lang="en-US" altLang="zh-TW" dirty="0" smtClean="0">
                <a:latin typeface="Cambria Math" panose="02040503050406030204" pitchFamily="18" charset="0"/>
                <a:ea typeface="Cambria Math" panose="02040503050406030204" pitchFamily="18" charset="0"/>
              </a:rPr>
              <a:t>scattered</a:t>
            </a:r>
            <a:r>
              <a:rPr lang="en-US" altLang="zh-TW" dirty="0">
                <a:latin typeface="Cambria Math" panose="02040503050406030204" pitchFamily="18" charset="0"/>
                <a:ea typeface="Cambria Math" panose="02040503050406030204" pitchFamily="18" charset="0"/>
              </a:rPr>
              <a:t>. This process is </a:t>
            </a:r>
            <a:r>
              <a:rPr lang="en-US" altLang="zh-TW" dirty="0" smtClean="0">
                <a:latin typeface="Cambria Math" panose="02040503050406030204" pitchFamily="18" charset="0"/>
                <a:ea typeface="Cambria Math" panose="02040503050406030204" pitchFamily="18" charset="0"/>
              </a:rPr>
              <a:t>called free–free </a:t>
            </a:r>
            <a:r>
              <a:rPr lang="en-US" altLang="zh-TW" dirty="0">
                <a:latin typeface="Cambria Math" panose="02040503050406030204" pitchFamily="18" charset="0"/>
                <a:ea typeface="Cambria Math" panose="02040503050406030204" pitchFamily="18" charset="0"/>
              </a:rPr>
              <a:t>absorption. The electron’s kinetic energy increases, and, when it </a:t>
            </a:r>
            <a:r>
              <a:rPr lang="en-US" altLang="zh-TW" dirty="0" smtClean="0">
                <a:latin typeface="Cambria Math" panose="02040503050406030204" pitchFamily="18" charset="0"/>
                <a:ea typeface="Cambria Math" panose="02040503050406030204" pitchFamily="18" charset="0"/>
              </a:rPr>
              <a:t>eventually </a:t>
            </a:r>
            <a:r>
              <a:rPr lang="en-US" altLang="zh-TW" dirty="0">
                <a:latin typeface="Cambria Math" panose="02040503050406030204" pitchFamily="18" charset="0"/>
                <a:ea typeface="Cambria Math" panose="02040503050406030204" pitchFamily="18" charset="0"/>
              </a:rPr>
              <a:t>collides with another electron or ion, that extra energy will heat the plasma.</a:t>
            </a:r>
            <a:endParaRPr lang="zh-TW" altLang="en-US" dirty="0">
              <a:latin typeface="Cambria Math" panose="02040503050406030204" pitchFamily="18" charset="0"/>
            </a:endParaRPr>
          </a:p>
        </p:txBody>
      </p:sp>
      <p:sp>
        <p:nvSpPr>
          <p:cNvPr id="5" name="Rectangle 4"/>
          <p:cNvSpPr/>
          <p:nvPr/>
        </p:nvSpPr>
        <p:spPr>
          <a:xfrm>
            <a:off x="276225" y="4528989"/>
            <a:ext cx="8524875" cy="120032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Only much later may the inverse process (Bremsstrahlung emission), Section 9.4.1</a:t>
            </a:r>
            <a:r>
              <a:rPr lang="en-US" altLang="zh-TW" dirty="0" smtClean="0">
                <a:latin typeface="Cambria Math" panose="02040503050406030204" pitchFamily="18" charset="0"/>
                <a:ea typeface="Cambria Math" panose="02040503050406030204" pitchFamily="18" charset="0"/>
              </a:rPr>
              <a:t>, or </a:t>
            </a:r>
            <a:r>
              <a:rPr lang="en-US" altLang="zh-TW" dirty="0">
                <a:latin typeface="Cambria Math" panose="02040503050406030204" pitchFamily="18" charset="0"/>
                <a:ea typeface="Cambria Math" panose="02040503050406030204" pitchFamily="18" charset="0"/>
              </a:rPr>
              <a:t>some other process, emit a photon again and convert that absorbed energy </a:t>
            </a:r>
            <a:r>
              <a:rPr lang="en-US" altLang="zh-TW" dirty="0" smtClean="0">
                <a:latin typeface="Cambria Math" panose="02040503050406030204" pitchFamily="18" charset="0"/>
                <a:ea typeface="Cambria Math" panose="02040503050406030204" pitchFamily="18" charset="0"/>
              </a:rPr>
              <a:t>back into </a:t>
            </a:r>
            <a:r>
              <a:rPr lang="en-US" altLang="zh-TW" dirty="0">
                <a:latin typeface="Cambria Math" panose="02040503050406030204" pitchFamily="18" charset="0"/>
                <a:ea typeface="Cambria Math" panose="02040503050406030204" pitchFamily="18" charset="0"/>
              </a:rPr>
              <a:t>radiation. </a:t>
            </a:r>
            <a:r>
              <a:rPr lang="en-US" altLang="zh-TW" u="sng" dirty="0">
                <a:solidFill>
                  <a:srgbClr val="FF0000"/>
                </a:solidFill>
                <a:latin typeface="Cambria Math" panose="02040503050406030204" pitchFamily="18" charset="0"/>
                <a:ea typeface="Cambria Math" panose="02040503050406030204" pitchFamily="18" charset="0"/>
              </a:rPr>
              <a:t>Photo-absorption and photo-emission, therefore, are treated as </a:t>
            </a:r>
            <a:r>
              <a:rPr lang="en-US" altLang="zh-TW" u="sng" dirty="0" smtClean="0">
                <a:solidFill>
                  <a:srgbClr val="FF0000"/>
                </a:solidFill>
                <a:latin typeface="Cambria Math" panose="02040503050406030204" pitchFamily="18" charset="0"/>
                <a:ea typeface="Cambria Math" panose="02040503050406030204" pitchFamily="18" charset="0"/>
              </a:rPr>
              <a:t>separate </a:t>
            </a:r>
            <a:r>
              <a:rPr lang="en-US" altLang="zh-TW" u="sng" dirty="0">
                <a:solidFill>
                  <a:srgbClr val="FF0000"/>
                </a:solidFill>
                <a:latin typeface="Cambria Math" panose="02040503050406030204" pitchFamily="18" charset="0"/>
                <a:ea typeface="Cambria Math" panose="02040503050406030204" pitchFamily="18" charset="0"/>
              </a:rPr>
              <a:t>heating and cooling processes, rather than two parts of a single scattering.</a:t>
            </a:r>
            <a:endParaRPr lang="zh-TW" altLang="en-US" u="sng"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35476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ea typeface="Cambria Math" panose="02040503050406030204" pitchFamily="18" charset="0"/>
              </a:rPr>
              <a:t>Bound-Free </a:t>
            </a:r>
            <a:r>
              <a:rPr lang="en-US" altLang="zh-TW" dirty="0">
                <a:ea typeface="Cambria Math" panose="02040503050406030204" pitchFamily="18" charset="0"/>
              </a:rPr>
              <a:t>Absorption –</a:t>
            </a:r>
            <a:br>
              <a:rPr lang="en-US" altLang="zh-TW" dirty="0">
                <a:ea typeface="Cambria Math" panose="02040503050406030204" pitchFamily="18" charset="0"/>
              </a:rPr>
            </a:br>
            <a:r>
              <a:rPr lang="en-US" altLang="zh-TW" dirty="0">
                <a:ea typeface="Cambria Math" panose="02040503050406030204" pitchFamily="18" charset="0"/>
              </a:rPr>
              <a:t> an Introduction</a:t>
            </a:r>
            <a:endParaRPr lang="zh-TW" altLang="en-US" dirty="0"/>
          </a:p>
        </p:txBody>
      </p:sp>
      <p:pic>
        <p:nvPicPr>
          <p:cNvPr id="12290" name="Picture 2" descr="G:\Desktop\Black Hole Astrophysics\Textbook circle\12 Ch\bound_f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400175"/>
            <a:ext cx="5991225" cy="34074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10300" y="1571625"/>
            <a:ext cx="2838450" cy="2862322"/>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A similar effect occurs if the electron is bound to a nucleus, but the </a:t>
            </a:r>
            <a:r>
              <a:rPr lang="en-US" altLang="zh-TW" dirty="0" smtClean="0">
                <a:latin typeface="Cambria Math" panose="02040503050406030204" pitchFamily="18" charset="0"/>
                <a:ea typeface="Cambria Math" panose="02040503050406030204" pitchFamily="18" charset="0"/>
              </a:rPr>
              <a:t>incoming photon </a:t>
            </a:r>
            <a:r>
              <a:rPr lang="en-US" altLang="zh-TW" dirty="0">
                <a:latin typeface="Cambria Math" panose="02040503050406030204" pitchFamily="18" charset="0"/>
                <a:ea typeface="Cambria Math" panose="02040503050406030204" pitchFamily="18" charset="0"/>
              </a:rPr>
              <a:t>has enough energy to eject the electron from that nucleus and ionize it</a:t>
            </a:r>
            <a:r>
              <a:rPr lang="en-US" altLang="zh-TW" dirty="0" smtClean="0">
                <a:latin typeface="Cambria Math" panose="02040503050406030204" pitchFamily="18" charset="0"/>
                <a:ea typeface="Cambria Math" panose="02040503050406030204" pitchFamily="18" charset="0"/>
              </a:rPr>
              <a:t>. The </a:t>
            </a:r>
            <a:r>
              <a:rPr lang="en-US" altLang="zh-TW" dirty="0">
                <a:latin typeface="Cambria Math" panose="02040503050406030204" pitchFamily="18" charset="0"/>
                <a:ea typeface="Cambria Math" panose="02040503050406030204" pitchFamily="18" charset="0"/>
              </a:rPr>
              <a:t>photon again is absorbed in the event, so this process is called bound–free </a:t>
            </a:r>
            <a:r>
              <a:rPr lang="en-US" altLang="zh-TW" dirty="0" smtClean="0">
                <a:latin typeface="Cambria Math" panose="02040503050406030204" pitchFamily="18" charset="0"/>
                <a:ea typeface="Cambria Math" panose="02040503050406030204" pitchFamily="18" charset="0"/>
              </a:rPr>
              <a:t>absorption</a:t>
            </a:r>
            <a:r>
              <a:rPr lang="en-US" altLang="zh-TW" dirty="0">
                <a:latin typeface="Cambria Math" panose="02040503050406030204" pitchFamily="18" charset="0"/>
                <a:ea typeface="Cambria Math" panose="02040503050406030204" pitchFamily="18" charset="0"/>
              </a:rPr>
              <a:t>. </a:t>
            </a:r>
            <a:endParaRPr lang="zh-TW" altLang="en-US" dirty="0">
              <a:latin typeface="Cambria Math" panose="02040503050406030204" pitchFamily="18" charset="0"/>
            </a:endParaRPr>
          </a:p>
        </p:txBody>
      </p:sp>
      <p:sp>
        <p:nvSpPr>
          <p:cNvPr id="4" name="Rectangle 3"/>
          <p:cNvSpPr/>
          <p:nvPr/>
        </p:nvSpPr>
        <p:spPr>
          <a:xfrm>
            <a:off x="247650" y="5033486"/>
            <a:ext cx="8572500"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The inverse process, recombination emission, also occurs separately </a:t>
            </a:r>
            <a:r>
              <a:rPr lang="en-US" altLang="zh-TW" dirty="0" smtClean="0">
                <a:latin typeface="Cambria Math" panose="02040503050406030204" pitchFamily="18" charset="0"/>
                <a:ea typeface="Cambria Math" panose="02040503050406030204" pitchFamily="18" charset="0"/>
              </a:rPr>
              <a:t>from bound–free </a:t>
            </a:r>
            <a:r>
              <a:rPr lang="en-US" altLang="zh-TW" dirty="0">
                <a:latin typeface="Cambria Math" panose="02040503050406030204" pitchFamily="18" charset="0"/>
                <a:ea typeface="Cambria Math" panose="02040503050406030204" pitchFamily="18" charset="0"/>
              </a:rPr>
              <a:t>absorption, and </a:t>
            </a:r>
            <a:r>
              <a:rPr lang="en-US" altLang="zh-TW" u="sng" dirty="0">
                <a:solidFill>
                  <a:srgbClr val="FF0000"/>
                </a:solidFill>
                <a:latin typeface="Cambria Math" panose="02040503050406030204" pitchFamily="18" charset="0"/>
                <a:ea typeface="Cambria Math" panose="02040503050406030204" pitchFamily="18" charset="0"/>
              </a:rPr>
              <a:t>need not involve the electron and ion that </a:t>
            </a:r>
            <a:r>
              <a:rPr lang="en-US" altLang="zh-TW" u="sng" dirty="0" smtClean="0">
                <a:solidFill>
                  <a:srgbClr val="FF0000"/>
                </a:solidFill>
                <a:latin typeface="Cambria Math" panose="02040503050406030204" pitchFamily="18" charset="0"/>
                <a:ea typeface="Cambria Math" panose="02040503050406030204" pitchFamily="18" charset="0"/>
              </a:rPr>
              <a:t>participated in </a:t>
            </a:r>
            <a:r>
              <a:rPr lang="en-US" altLang="zh-TW" u="sng" dirty="0">
                <a:solidFill>
                  <a:srgbClr val="FF0000"/>
                </a:solidFill>
                <a:latin typeface="Cambria Math" panose="02040503050406030204" pitchFamily="18" charset="0"/>
                <a:ea typeface="Cambria Math" panose="02040503050406030204" pitchFamily="18" charset="0"/>
              </a:rPr>
              <a:t>the original ionization.</a:t>
            </a:r>
            <a:endParaRPr lang="zh-TW" altLang="en-US" u="sng"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17822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The general distribution function for </a:t>
            </a:r>
            <a:r>
              <a:rPr lang="en-US" altLang="zh-TW" u="sng" dirty="0" smtClean="0">
                <a:solidFill>
                  <a:srgbClr val="FF0000"/>
                </a:solidFill>
              </a:rPr>
              <a:t>Thermal</a:t>
            </a:r>
            <a:r>
              <a:rPr lang="en-US" altLang="zh-TW" dirty="0" smtClean="0"/>
              <a:t> gases (9.3.1)</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152401" y="1391757"/>
                <a:ext cx="8875485" cy="2439642"/>
              </a:xfrm>
              <a:prstGeom prst="rect">
                <a:avLst/>
              </a:prstGeom>
              <a:noFill/>
            </p:spPr>
            <p:txBody>
              <a:bodyPr wrap="square" rtlCol="0">
                <a:spAutoFit/>
              </a:bodyPr>
              <a:lstStyle/>
              <a:p>
                <a:r>
                  <a:rPr lang="en-US" altLang="zh-TW" dirty="0" smtClean="0">
                    <a:latin typeface="Cambria Math" pitchFamily="18" charset="0"/>
                    <a:ea typeface="Cambria Math" pitchFamily="18" charset="0"/>
                  </a:rPr>
                  <a:t>According to statistical mechanics, we can find that gases are distributed in momentum according to (the particle density per unit momentum)</a:t>
                </a: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r>
                            <m:rPr>
                              <m:sty m:val="p"/>
                            </m:rPr>
                            <a:rPr lang="zh-TW" altLang="en-US">
                              <a:latin typeface="Cambria Math"/>
                            </a:rPr>
                            <m:t>dp</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𝑔</m:t>
                              </m:r>
                            </m:e>
                            <m:sub>
                              <m:r>
                                <a:rPr lang="zh-TW" altLang="en-US" i="1">
                                  <a:latin typeface="Cambria Math"/>
                                </a:rPr>
                                <m:t>𝑠</m:t>
                              </m:r>
                            </m:sub>
                          </m:sSub>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f>
                        <m:fPr>
                          <m:ctrlPr>
                            <a:rPr lang="zh-TW" altLang="en-US" i="1">
                              <a:latin typeface="Cambria Math"/>
                            </a:rPr>
                          </m:ctrlPr>
                        </m:fPr>
                        <m:num>
                          <m:r>
                            <a:rPr lang="zh-TW" altLang="en-US">
                              <a:latin typeface="Cambria Math"/>
                            </a:rPr>
                            <m:t>4⁢</m:t>
                          </m:r>
                          <m:sSup>
                            <m:sSupPr>
                              <m:ctrlPr>
                                <a:rPr lang="zh-TW" altLang="en-US" i="1">
                                  <a:latin typeface="Cambria Math"/>
                                </a:rPr>
                              </m:ctrlPr>
                            </m:sSupPr>
                            <m:e>
                              <m:r>
                                <m:rPr>
                                  <m:sty m:val="p"/>
                                </m:rPr>
                                <a:rPr lang="zh-TW" altLang="en-US">
                                  <a:latin typeface="Cambria Math"/>
                                </a:rPr>
                                <m:t>πp</m:t>
                              </m:r>
                            </m:e>
                            <m:sup>
                              <m:r>
                                <a:rPr lang="en-US" altLang="zh-TW" b="0" i="1" smtClean="0">
                                  <a:latin typeface="Cambria Math"/>
                                </a:rPr>
                                <m:t>2</m:t>
                              </m:r>
                            </m:sup>
                          </m:sSup>
                        </m:num>
                        <m:den>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r>
                                        <a:rPr lang="zh-TW" altLang="en-US" i="1">
                                          <a:latin typeface="Cambria Math"/>
                                        </a:rPr>
                                        <m:t>𝜀</m:t>
                                      </m:r>
                                      <m:r>
                                        <a:rPr lang="zh-TW" altLang="en-US">
                                          <a:latin typeface="Cambria Math"/>
                                        </a:rPr>
                                        <m:t>⁢</m:t>
                                      </m:r>
                                      <m:d>
                                        <m:dPr>
                                          <m:ctrlPr>
                                            <a:rPr lang="zh-TW" altLang="en-US" i="1">
                                              <a:latin typeface="Cambria Math"/>
                                            </a:rPr>
                                          </m:ctrlPr>
                                        </m:dPr>
                                        <m:e>
                                          <m:r>
                                            <a:rPr lang="zh-TW" altLang="en-US" i="1">
                                              <a:latin typeface="Cambria Math"/>
                                            </a:rPr>
                                            <m:t>𝑝</m:t>
                                          </m:r>
                                        </m:e>
                                      </m:d>
                                      <m:r>
                                        <a:rPr lang="zh-TW" altLang="en-US">
                                          <a:latin typeface="Cambria Math"/>
                                        </a:rPr>
                                        <m:t>−</m:t>
                                      </m:r>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e>
                                  </m:d>
                                </m:num>
                                <m:den>
                                  <m:r>
                                    <m:rPr>
                                      <m:sty m:val="p"/>
                                    </m:rPr>
                                    <a:rPr lang="zh-TW" altLang="en-US">
                                      <a:latin typeface="Cambria Math"/>
                                    </a:rPr>
                                    <m:t>kT</m:t>
                                  </m:r>
                                </m:den>
                              </m:f>
                            </m:sup>
                          </m:sSup>
                          <m:r>
                            <a:rPr lang="zh-TW" altLang="en-US">
                              <a:latin typeface="Cambria Math"/>
                            </a:rPr>
                            <m:t>±1</m:t>
                          </m:r>
                        </m:den>
                      </m:f>
                    </m:oMath>
                  </m:oMathPara>
                </a14:m>
                <a:endParaRPr lang="zh-TW" altLang="en-US" dirty="0"/>
              </a:p>
              <a:p>
                <a:endParaRPr lang="en-US" altLang="zh-TW" i="1" dirty="0" smtClean="0">
                  <a:latin typeface="Cambria Math"/>
                </a:endParaRPr>
              </a:p>
              <a:p>
                <a:r>
                  <a:rPr lang="en-US" altLang="zh-TW" dirty="0" smtClean="0"/>
                  <a:t>	</a:t>
                </a:r>
                <a14:m>
                  <m:oMath xmlns:m="http://schemas.openxmlformats.org/officeDocument/2006/math">
                    <m:r>
                      <a:rPr lang="zh-TW" altLang="en-US" i="1">
                        <a:latin typeface="Cambria Math"/>
                      </a:rPr>
                      <m:t>𝜀</m:t>
                    </m:r>
                    <m:r>
                      <a:rPr lang="zh-TW" altLang="en-US">
                        <a:latin typeface="Cambria Math"/>
                      </a:rPr>
                      <m:t>⁢</m:t>
                    </m:r>
                    <m:d>
                      <m:dPr>
                        <m:ctrlPr>
                          <a:rPr lang="zh-TW" altLang="en-US" i="1">
                            <a:latin typeface="Cambria Math"/>
                          </a:rPr>
                        </m:ctrlPr>
                      </m:dPr>
                      <m:e>
                        <m:r>
                          <a:rPr lang="zh-TW" altLang="en-US" i="1">
                            <a:latin typeface="Cambria Math"/>
                          </a:rPr>
                          <m:t>𝑝</m:t>
                        </m:r>
                      </m:e>
                    </m:d>
                    <m:r>
                      <a:rPr lang="zh-TW" altLang="en-US">
                        <a:latin typeface="Cambria Math"/>
                      </a:rPr>
                      <m:t>=</m:t>
                    </m:r>
                    <m:rad>
                      <m:radPr>
                        <m:degHide m:val="on"/>
                        <m:ctrlPr>
                          <a:rPr lang="zh-TW" altLang="en-US" i="1">
                            <a:latin typeface="Cambria Math"/>
                          </a:rPr>
                        </m:ctrlPr>
                      </m:radPr>
                      <m:deg/>
                      <m:e>
                        <m:sSup>
                          <m:sSupPr>
                            <m:ctrlPr>
                              <a:rPr lang="zh-TW" altLang="en-US" i="1">
                                <a:latin typeface="Cambria Math"/>
                              </a:rPr>
                            </m:ctrlPr>
                          </m:sSupPr>
                          <m:e>
                            <m:r>
                              <a:rPr lang="zh-TW" altLang="en-US" i="1">
                                <a:latin typeface="Cambria Math"/>
                              </a:rPr>
                              <m:t>𝑝</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4</m:t>
                            </m:r>
                          </m:sup>
                        </m:sSup>
                      </m:e>
                    </m:rad>
                  </m:oMath>
                </a14:m>
                <a:r>
                  <a:rPr lang="zh-TW" altLang="en-US" dirty="0" smtClean="0"/>
                  <a:t> </a:t>
                </a:r>
                <a:r>
                  <a:rPr lang="en-US" altLang="zh-TW" dirty="0" smtClean="0"/>
                  <a:t>particle energy; 	</a:t>
                </a:r>
                <a14:m>
                  <m:oMath xmlns:m="http://schemas.openxmlformats.org/officeDocument/2006/math">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oMath>
                </a14:m>
                <a:r>
                  <a:rPr lang="zh-TW" altLang="en-US" dirty="0" smtClean="0"/>
                  <a:t> </a:t>
                </a:r>
                <a:r>
                  <a:rPr lang="en-US" altLang="zh-TW" dirty="0" smtClean="0"/>
                  <a:t>chemical potential;</a:t>
                </a:r>
              </a:p>
              <a:p>
                <a:r>
                  <a:rPr lang="en-US" altLang="zh-TW" dirty="0" smtClean="0"/>
                  <a:t>	</a:t>
                </a:r>
                <a14:m>
                  <m:oMath xmlns:m="http://schemas.openxmlformats.org/officeDocument/2006/math">
                    <m:r>
                      <a:rPr lang="zh-TW" altLang="en-US" i="1">
                        <a:latin typeface="Cambria Math"/>
                      </a:rPr>
                      <m:t>h</m:t>
                    </m:r>
                    <m:r>
                      <a:rPr lang="zh-TW" altLang="en-US">
                        <a:latin typeface="Cambria Math"/>
                      </a:rPr>
                      <m:t>=6.62607×</m:t>
                    </m:r>
                    <m:sSup>
                      <m:sSupPr>
                        <m:ctrlPr>
                          <a:rPr lang="zh-TW" altLang="en-US" i="1">
                            <a:latin typeface="Cambria Math"/>
                          </a:rPr>
                        </m:ctrlPr>
                      </m:sSupPr>
                      <m:e>
                        <m:r>
                          <a:rPr lang="zh-TW" altLang="en-US">
                            <a:latin typeface="Cambria Math"/>
                          </a:rPr>
                          <m:t>10</m:t>
                        </m:r>
                      </m:e>
                      <m:sup>
                        <m:r>
                          <a:rPr lang="zh-TW" altLang="en-US">
                            <a:latin typeface="Cambria Math"/>
                          </a:rPr>
                          <m:t>−27</m:t>
                        </m:r>
                      </m:sup>
                    </m:sSup>
                    <m:r>
                      <a:rPr lang="zh-TW" altLang="en-US">
                        <a:latin typeface="Cambria Math"/>
                      </a:rPr>
                      <m:t>⁢</m:t>
                    </m:r>
                    <m:r>
                      <m:rPr>
                        <m:sty m:val="p"/>
                      </m:rPr>
                      <a:rPr lang="zh-TW" altLang="en-US">
                        <a:latin typeface="Cambria Math"/>
                      </a:rPr>
                      <m:t>erg</m:t>
                    </m:r>
                    <m:r>
                      <a:rPr lang="zh-TW" altLang="en-US">
                        <a:latin typeface="Cambria Math"/>
                      </a:rPr>
                      <m:t>·</m:t>
                    </m:r>
                    <m:r>
                      <a:rPr lang="zh-TW" altLang="en-US" i="1">
                        <a:latin typeface="Cambria Math"/>
                      </a:rPr>
                      <m:t>𝑠</m:t>
                    </m:r>
                  </m:oMath>
                </a14:m>
                <a:r>
                  <a:rPr lang="zh-TW" altLang="en-US" dirty="0" smtClean="0"/>
                  <a:t> </a:t>
                </a:r>
                <a:r>
                  <a:rPr lang="en-US" altLang="zh-TW" dirty="0" smtClean="0"/>
                  <a:t> Plank’ constant	 </a:t>
                </a:r>
                <a14:m>
                  <m:oMath xmlns:m="http://schemas.openxmlformats.org/officeDocument/2006/math">
                    <m:sSub>
                      <m:sSubPr>
                        <m:ctrlPr>
                          <a:rPr lang="zh-TW" altLang="en-US" i="1">
                            <a:latin typeface="Cambria Math"/>
                          </a:rPr>
                        </m:ctrlPr>
                      </m:sSubPr>
                      <m:e>
                        <m:r>
                          <a:rPr lang="zh-TW" altLang="en-US" i="1">
                            <a:latin typeface="Cambria Math"/>
                          </a:rPr>
                          <m:t>𝑔</m:t>
                        </m:r>
                      </m:e>
                      <m:sub>
                        <m:r>
                          <a:rPr lang="zh-TW" altLang="en-US" i="1">
                            <a:latin typeface="Cambria Math"/>
                          </a:rPr>
                          <m:t>𝑠</m:t>
                        </m:r>
                      </m:sub>
                    </m:sSub>
                  </m:oMath>
                </a14:m>
                <a:r>
                  <a:rPr lang="zh-TW" altLang="en-US" dirty="0" smtClean="0"/>
                  <a:t> </a:t>
                </a:r>
                <a:r>
                  <a:rPr lang="en-US" altLang="zh-TW" dirty="0" smtClean="0"/>
                  <a:t>degeneracy factor</a:t>
                </a:r>
                <a:endParaRPr lang="zh-TW" altLang="en-US" dirty="0"/>
              </a:p>
              <a:p>
                <a:endParaRPr lang="en-US" altLang="zh-TW" dirty="0" smtClean="0">
                  <a:latin typeface="Cambria Math" pitchFamily="18" charset="0"/>
                  <a:ea typeface="Cambria Math"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1" y="1391757"/>
                <a:ext cx="8875485" cy="2439642"/>
              </a:xfrm>
              <a:prstGeom prst="rect">
                <a:avLst/>
              </a:prstGeom>
              <a:blipFill rotWithShape="1">
                <a:blip r:embed="rId2"/>
                <a:stretch>
                  <a:fillRect l="-549" t="-1496"/>
                </a:stretch>
              </a:blipFill>
            </p:spPr>
            <p:txBody>
              <a:bodyPr/>
              <a:lstStyle/>
              <a:p>
                <a:r>
                  <a:rPr lang="zh-TW" altLang="en-US">
                    <a:noFill/>
                  </a:rPr>
                  <a:t> </a:t>
                </a:r>
              </a:p>
            </p:txBody>
          </p:sp>
        </mc:Fallback>
      </mc:AlternateContent>
      <p:grpSp>
        <p:nvGrpSpPr>
          <p:cNvPr id="7" name="Group 6"/>
          <p:cNvGrpSpPr/>
          <p:nvPr/>
        </p:nvGrpSpPr>
        <p:grpSpPr>
          <a:xfrm>
            <a:off x="152401" y="4485747"/>
            <a:ext cx="3975328" cy="2241234"/>
            <a:chOff x="2693534" y="4596356"/>
            <a:chExt cx="3975328" cy="2241234"/>
          </a:xfrm>
        </p:grpSpPr>
        <p:pic>
          <p:nvPicPr>
            <p:cNvPr id="2050" name="Picture 2" descr="G:\Desktop\Black Hole Astrophysics\Textbook circle\11 Ch6.5.2 6.6.2.3 9.1~9.2.1\molspe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534" y="4596356"/>
              <a:ext cx="3975328" cy="22412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59346" y="4596356"/>
              <a:ext cx="22095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Classical </a:t>
              </a:r>
              <a:r>
                <a:rPr lang="en-US" altLang="zh-TW" dirty="0" err="1" smtClean="0">
                  <a:latin typeface="Cambria Math" pitchFamily="18" charset="0"/>
                  <a:ea typeface="Cambria Math" pitchFamily="18" charset="0"/>
                </a:rPr>
                <a:t>Maxwellian</a:t>
              </a:r>
              <a:endParaRPr lang="zh-TW" altLang="en-US" dirty="0" smtClean="0">
                <a:latin typeface="Cambria Math" pitchFamily="18" charset="0"/>
                <a:ea typeface="Cambria Math" pitchFamily="18" charset="0"/>
              </a:endParaRPr>
            </a:p>
          </p:txBody>
        </p:sp>
      </p:grpSp>
      <p:grpSp>
        <p:nvGrpSpPr>
          <p:cNvPr id="10" name="Group 9"/>
          <p:cNvGrpSpPr/>
          <p:nvPr/>
        </p:nvGrpSpPr>
        <p:grpSpPr>
          <a:xfrm>
            <a:off x="3143250" y="4753038"/>
            <a:ext cx="5884636" cy="1973943"/>
            <a:chOff x="3143250" y="3474279"/>
            <a:chExt cx="5884636" cy="1973943"/>
          </a:xfrm>
        </p:grpSpPr>
        <p:pic>
          <p:nvPicPr>
            <p:cNvPr id="2051" name="Picture 3" descr="G:\Desktop\Black Hole Astrophysics\Textbook circle\12 Ch\particle_ch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564" r="67823" b="56970"/>
            <a:stretch/>
          </p:blipFill>
          <p:spPr bwMode="auto">
            <a:xfrm>
              <a:off x="6085568" y="3474279"/>
              <a:ext cx="2942318" cy="19739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Desktop\Black Hole Astrophysics\Textbook circle\12 Ch\particle_ch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823" t="14232" b="65203"/>
            <a:stretch/>
          </p:blipFill>
          <p:spPr bwMode="auto">
            <a:xfrm>
              <a:off x="3143250" y="3614590"/>
              <a:ext cx="2942318" cy="14260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806507" y="2599331"/>
            <a:ext cx="5615803" cy="1857304"/>
            <a:chOff x="1806507" y="2599331"/>
            <a:chExt cx="5615803" cy="1857304"/>
          </a:xfrm>
        </p:grpSpPr>
        <mc:AlternateContent xmlns:mc="http://schemas.openxmlformats.org/markup-compatibility/2006" xmlns:a14="http://schemas.microsoft.com/office/drawing/2010/main">
          <mc:Choice Requires="a14">
            <p:sp>
              <p:nvSpPr>
                <p:cNvPr id="12" name="Rectangle 11"/>
                <p:cNvSpPr/>
                <p:nvPr/>
              </p:nvSpPr>
              <p:spPr>
                <a:xfrm>
                  <a:off x="1806507" y="3806905"/>
                  <a:ext cx="5615803" cy="649730"/>
                </a:xfrm>
                <a:prstGeom prst="rect">
                  <a:avLst/>
                </a:prstGeom>
              </p:spPr>
              <p:txBody>
                <a:bodyPr wrap="square">
                  <a:spAutoFit/>
                </a:bodyPr>
                <a:lstStyle/>
                <a:p>
                  <a:r>
                    <a:rPr lang="en-US" altLang="zh-TW" dirty="0">
                      <a:latin typeface="Cambria Math" pitchFamily="18" charset="0"/>
                      <a:ea typeface="Cambria Math" pitchFamily="18" charset="0"/>
                    </a:rPr>
                    <a:t>+1</a:t>
                  </a:r>
                  <a:r>
                    <a:rPr lang="zh-TW" altLang="en-US" dirty="0">
                      <a:latin typeface="Cambria Math" pitchFamily="18" charset="0"/>
                      <a:ea typeface="Cambria Math" pitchFamily="18" charset="0"/>
                    </a:rPr>
                    <a:t> </a:t>
                  </a:r>
                  <a:r>
                    <a:rPr lang="en-US" altLang="zh-TW" dirty="0">
                      <a:latin typeface="Cambria Math" pitchFamily="18" charset="0"/>
                      <a:ea typeface="Cambria Math" pitchFamily="18" charset="0"/>
                    </a:rPr>
                    <a:t>is for Fermions, half-spin particles (</a:t>
                  </a:r>
                  <a14:m>
                    <m:oMath xmlns:m="http://schemas.openxmlformats.org/officeDocument/2006/math">
                      <m:sSup>
                        <m:sSupPr>
                          <m:ctrlPr>
                            <a:rPr lang="zh-TW" altLang="en-US" i="1">
                              <a:latin typeface="Cambria Math"/>
                            </a:rPr>
                          </m:ctrlPr>
                        </m:sSupPr>
                        <m:e>
                          <m:r>
                            <a:rPr lang="zh-TW" altLang="en-US" i="1">
                              <a:latin typeface="Cambria Math"/>
                            </a:rPr>
                            <m:t>𝑒</m:t>
                          </m:r>
                        </m:e>
                        <m:sup>
                          <m:r>
                            <a:rPr lang="zh-TW" altLang="en-US">
                              <a:latin typeface="Cambria Math"/>
                            </a:rPr>
                            <m:t>−</m:t>
                          </m:r>
                        </m:sup>
                      </m:sSup>
                      <m:r>
                        <a:rPr lang="zh-TW" altLang="en-US">
                          <a:latin typeface="Cambria Math"/>
                        </a:rPr>
                        <m:t>⁢</m:t>
                      </m:r>
                      <m:sSup>
                        <m:sSupPr>
                          <m:ctrlPr>
                            <a:rPr lang="zh-TW" altLang="en-US" i="1">
                              <a:latin typeface="Cambria Math"/>
                            </a:rPr>
                          </m:ctrlPr>
                        </m:sSupPr>
                        <m:e>
                          <m:r>
                            <a:rPr lang="zh-TW" altLang="en-US" i="1">
                              <a:latin typeface="Cambria Math"/>
                            </a:rPr>
                            <m:t>𝑒</m:t>
                          </m:r>
                        </m:e>
                        <m:sup>
                          <m:r>
                            <a:rPr lang="zh-TW" altLang="en-US">
                              <a:latin typeface="Cambria Math"/>
                            </a:rPr>
                            <m:t>+</m:t>
                          </m:r>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m:t>
                          </m:r>
                        </m:sup>
                      </m:sSup>
                      <m:r>
                        <a:rPr lang="zh-TW" altLang="en-US">
                          <a:latin typeface="Cambria Math"/>
                        </a:rPr>
                        <m:t>⁢</m:t>
                      </m:r>
                      <m:r>
                        <a:rPr lang="zh-TW" altLang="en-US" i="1">
                          <a:latin typeface="Cambria Math"/>
                        </a:rPr>
                        <m:t>𝑛</m:t>
                      </m:r>
                      <m:r>
                        <a:rPr lang="en-US" altLang="zh-TW" i="1">
                          <a:latin typeface="Cambria Math"/>
                        </a:rPr>
                        <m:t> </m:t>
                      </m:r>
                      <m:r>
                        <a:rPr lang="zh-TW" altLang="en-US">
                          <a:latin typeface="Cambria Math"/>
                        </a:rPr>
                        <m:t>⁢</m:t>
                      </m:r>
                      <m:sSub>
                        <m:sSubPr>
                          <m:ctrlPr>
                            <a:rPr lang="zh-TW" altLang="en-US" i="1">
                              <a:latin typeface="Cambria Math"/>
                            </a:rPr>
                          </m:ctrlPr>
                        </m:sSubPr>
                        <m:e>
                          <m:r>
                            <a:rPr lang="zh-TW" altLang="en-US" i="1">
                              <a:latin typeface="Cambria Math"/>
                            </a:rPr>
                            <m:t>𝜈</m:t>
                          </m:r>
                        </m:e>
                        <m:sub>
                          <m:r>
                            <a:rPr lang="zh-TW" altLang="en-US" i="1">
                              <a:latin typeface="Cambria Math"/>
                            </a:rPr>
                            <m:t>𝑒</m:t>
                          </m:r>
                        </m:sub>
                      </m:sSub>
                      <m:r>
                        <a:rPr lang="zh-TW" altLang="en-US">
                          <a:latin typeface="Cambria Math"/>
                        </a:rPr>
                        <m:t>...</m:t>
                      </m:r>
                    </m:oMath>
                  </a14:m>
                  <a:r>
                    <a:rPr lang="en-US" altLang="zh-TW" dirty="0">
                      <a:latin typeface="Cambria Math" pitchFamily="18" charset="0"/>
                      <a:ea typeface="Cambria Math" pitchFamily="18" charset="0"/>
                    </a:rPr>
                    <a:t>)</a:t>
                  </a:r>
                </a:p>
                <a:p>
                  <a14:m>
                    <m:oMath xmlns:m="http://schemas.openxmlformats.org/officeDocument/2006/math">
                      <m:r>
                        <a:rPr lang="en-US" altLang="zh-TW" i="1">
                          <a:latin typeface="Cambria Math"/>
                          <a:ea typeface="Cambria Math" pitchFamily="18" charset="0"/>
                        </a:rPr>
                        <m:t>−1</m:t>
                      </m:r>
                    </m:oMath>
                  </a14:m>
                  <a:r>
                    <a:rPr lang="en-US" altLang="zh-TW" dirty="0">
                      <a:latin typeface="Cambria Math" pitchFamily="18" charset="0"/>
                      <a:ea typeface="Cambria Math" pitchFamily="18" charset="0"/>
                    </a:rPr>
                    <a:t> is for Bosons, integer spin particles (</a:t>
                  </a:r>
                  <a14:m>
                    <m:oMath xmlns:m="http://schemas.openxmlformats.org/officeDocument/2006/math">
                      <m:r>
                        <a:rPr lang="zh-TW" altLang="en-US" i="1">
                          <a:latin typeface="Cambria Math"/>
                        </a:rPr>
                        <m:t>𝛾</m:t>
                      </m:r>
                      <m:r>
                        <a:rPr lang="zh-TW" altLang="en-US">
                          <a:latin typeface="Cambria Math"/>
                        </a:rPr>
                        <m:t>⁢</m:t>
                      </m:r>
                      <m:sSup>
                        <m:sSupPr>
                          <m:ctrlPr>
                            <a:rPr lang="zh-TW" altLang="en-US" i="1">
                              <a:latin typeface="Cambria Math"/>
                            </a:rPr>
                          </m:ctrlPr>
                        </m:sSupPr>
                        <m:e>
                          <m:r>
                            <a:rPr lang="zh-TW" altLang="en-US" i="1">
                              <a:latin typeface="Cambria Math"/>
                            </a:rPr>
                            <m:t>𝑊</m:t>
                          </m:r>
                        </m:e>
                        <m:sup>
                          <m:r>
                            <a:rPr lang="zh-TW" altLang="en-US">
                              <a:latin typeface="Cambria Math"/>
                            </a:rPr>
                            <m:t>±</m:t>
                          </m:r>
                        </m:sup>
                      </m:sSup>
                      <m:r>
                        <a:rPr lang="zh-TW" altLang="en-US">
                          <a:latin typeface="Cambria Math"/>
                        </a:rPr>
                        <m:t>⁢</m:t>
                      </m:r>
                      <m:sSup>
                        <m:sSupPr>
                          <m:ctrlPr>
                            <a:rPr lang="zh-TW" altLang="en-US" i="1">
                              <a:latin typeface="Cambria Math"/>
                            </a:rPr>
                          </m:ctrlPr>
                        </m:sSupPr>
                        <m:e>
                          <m:r>
                            <a:rPr lang="zh-TW" altLang="en-US" i="1">
                              <a:latin typeface="Cambria Math"/>
                            </a:rPr>
                            <m:t>𝑍</m:t>
                          </m:r>
                        </m:e>
                        <m:sup>
                          <m:r>
                            <a:rPr lang="zh-TW" altLang="en-US">
                              <a:latin typeface="Cambria Math"/>
                            </a:rPr>
                            <m:t>0</m:t>
                          </m:r>
                        </m:sup>
                      </m:sSup>
                      <m:r>
                        <a:rPr lang="zh-TW" altLang="en-US">
                          <a:latin typeface="Cambria Math"/>
                        </a:rPr>
                        <m:t>...</m:t>
                      </m:r>
                    </m:oMath>
                  </a14:m>
                  <a:r>
                    <a:rPr lang="en-US" altLang="zh-TW" dirty="0">
                      <a:latin typeface="Cambria Math" pitchFamily="18" charset="0"/>
                      <a:ea typeface="Cambria Math" pitchFamily="18" charset="0"/>
                    </a:rPr>
                    <a:t>)</a:t>
                  </a:r>
                  <a:endParaRPr lang="zh-TW" altLang="en-US" dirty="0">
                    <a:latin typeface="Cambria Math" pitchFamily="18" charset="0"/>
                    <a:ea typeface="Cambria Math"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806507" y="3806905"/>
                  <a:ext cx="5615803" cy="649730"/>
                </a:xfrm>
                <a:prstGeom prst="rect">
                  <a:avLst/>
                </a:prstGeom>
                <a:blipFill rotWithShape="1">
                  <a:blip r:embed="rId5"/>
                  <a:stretch>
                    <a:fillRect l="-868" t="-5607" b="-13084"/>
                  </a:stretch>
                </a:blipFill>
              </p:spPr>
              <p:txBody>
                <a:bodyPr/>
                <a:lstStyle/>
                <a:p>
                  <a:r>
                    <a:rPr lang="zh-TW" altLang="en-US">
                      <a:noFill/>
                    </a:rPr>
                    <a:t> </a:t>
                  </a:r>
                </a:p>
              </p:txBody>
            </p:sp>
          </mc:Fallback>
        </mc:AlternateContent>
        <p:cxnSp>
          <p:nvCxnSpPr>
            <p:cNvPr id="16" name="Straight Connector 15"/>
            <p:cNvCxnSpPr/>
            <p:nvPr/>
          </p:nvCxnSpPr>
          <p:spPr>
            <a:xfrm>
              <a:off x="5593282" y="2599331"/>
              <a:ext cx="4393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57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opacities</a:t>
            </a:r>
            <a:endParaRPr lang="zh-TW" altLang="en-US" dirty="0"/>
          </a:p>
        </p:txBody>
      </p:sp>
      <p:sp>
        <p:nvSpPr>
          <p:cNvPr id="3" name="TextBox 2"/>
          <p:cNvSpPr txBox="1"/>
          <p:nvPr/>
        </p:nvSpPr>
        <p:spPr>
          <a:xfrm>
            <a:off x="542925" y="1219200"/>
            <a:ext cx="8115299"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Because free-free and bound-free are very important in stellar structure, their </a:t>
            </a:r>
            <a:r>
              <a:rPr lang="en-US" altLang="zh-TW" dirty="0" err="1" smtClean="0">
                <a:latin typeface="Cambria Math" pitchFamily="18" charset="0"/>
                <a:ea typeface="Cambria Math" pitchFamily="18" charset="0"/>
              </a:rPr>
              <a:t>Rosseland</a:t>
            </a:r>
            <a:r>
              <a:rPr lang="en-US" altLang="zh-TW" dirty="0" smtClean="0">
                <a:latin typeface="Cambria Math" pitchFamily="18" charset="0"/>
                <a:ea typeface="Cambria Math" pitchFamily="18" charset="0"/>
              </a:rPr>
              <a:t> means have been worked out and well known.</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714375" y="2162175"/>
                <a:ext cx="7742127" cy="2985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limUpp>
                            <m:limUppPr>
                              <m:ctrlPr>
                                <a:rPr lang="zh-TW" altLang="en-US" i="1">
                                  <a:latin typeface="Cambria Math"/>
                                </a:rPr>
                              </m:ctrlPr>
                            </m:limUppPr>
                            <m:e>
                              <m:r>
                                <a:rPr lang="zh-TW" altLang="en-US" i="1">
                                  <a:latin typeface="Cambria Math" panose="02040503050406030204" pitchFamily="18" charset="0"/>
                                </a:rPr>
                                <m:t>𝜅</m:t>
                              </m:r>
                            </m:e>
                            <m:lim>
                              <m:r>
                                <a:rPr lang="zh-TW" altLang="en-US">
                                  <a:latin typeface="Cambria Math" panose="02040503050406030204" pitchFamily="18" charset="0"/>
                                </a:rPr>
                                <m:t>−</m:t>
                              </m:r>
                            </m:lim>
                          </m:limUpp>
                        </m:e>
                        <m:sub>
                          <m:r>
                            <a:rPr lang="zh-TW" altLang="en-US" i="1">
                              <a:latin typeface="Cambria Math" panose="02040503050406030204" pitchFamily="18" charset="0"/>
                            </a:rPr>
                            <m:t>𝑅</m:t>
                          </m:r>
                          <m:r>
                            <a:rPr lang="zh-TW" altLang="en-US">
                              <a:latin typeface="Cambria Math" panose="02040503050406030204" pitchFamily="18" charset="0"/>
                            </a:rPr>
                            <m:t>,</m:t>
                          </m:r>
                          <m:r>
                            <m:rPr>
                              <m:sty m:val="p"/>
                            </m:rPr>
                            <a:rPr lang="zh-TW" altLang="en-US">
                              <a:latin typeface="Cambria Math" panose="02040503050406030204" pitchFamily="18" charset="0"/>
                            </a:rPr>
                            <m:t>ff</m:t>
                          </m:r>
                        </m:sub>
                      </m:sSub>
                      <m:r>
                        <a:rPr lang="zh-TW" altLang="en-US">
                          <a:latin typeface="Cambria Math" panose="02040503050406030204" pitchFamily="18" charset="0"/>
                        </a:rPr>
                        <m:t>=7.36×</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22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cm</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a:rPr lang="zh-TW" altLang="en-US">
                              <a:latin typeface="Cambria Math" panose="02040503050406030204" pitchFamily="18" charset="0"/>
                            </a:rPr>
                            <m:t>−1</m:t>
                          </m:r>
                        </m:sup>
                      </m:sSup>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𝑋</m:t>
                          </m:r>
                          <m:r>
                            <a:rPr lang="zh-TW" altLang="en-US">
                              <a:latin typeface="Cambria Math" panose="02040503050406030204" pitchFamily="18" charset="0"/>
                            </a:rPr>
                            <m:t>+</m:t>
                          </m:r>
                          <m:r>
                            <a:rPr lang="zh-TW" altLang="en-US" i="1">
                              <a:latin typeface="Cambria Math" panose="02040503050406030204" pitchFamily="18" charset="0"/>
                            </a:rPr>
                            <m:t>𝑌</m:t>
                          </m:r>
                        </m:e>
                      </m:d>
                      <m:r>
                        <a:rPr lang="zh-TW" altLang="en-US">
                          <a:latin typeface="Cambria Math" panose="02040503050406030204" pitchFamily="18" charset="0"/>
                        </a:rPr>
                        <m:t>⁢</m:t>
                      </m:r>
                      <m:r>
                        <a:rPr lang="zh-TW" altLang="en-US" i="1">
                          <a:latin typeface="Cambria Math" panose="02040503050406030204" pitchFamily="18" charset="0"/>
                        </a:rPr>
                        <m:t>𝜌</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𝑇</m:t>
                          </m:r>
                        </m:e>
                        <m:sup>
                          <m:f>
                            <m:fPr>
                              <m:type m:val="lin"/>
                              <m:ctrlPr>
                                <a:rPr lang="zh-TW" altLang="en-US" i="1">
                                  <a:latin typeface="Cambria Math"/>
                                </a:rPr>
                              </m:ctrlPr>
                            </m:fPr>
                            <m:num>
                              <m:r>
                                <a:rPr lang="zh-TW" altLang="en-US">
                                  <a:latin typeface="Cambria Math" panose="02040503050406030204" pitchFamily="18" charset="0"/>
                                </a:rPr>
                                <m:t>−7</m:t>
                              </m:r>
                            </m:num>
                            <m:den>
                              <m:r>
                                <a:rPr lang="zh-TW" altLang="en-US">
                                  <a:latin typeface="Cambria Math" panose="02040503050406030204" pitchFamily="18" charset="0"/>
                                </a:rPr>
                                <m:t>2</m:t>
                              </m:r>
                            </m:den>
                          </m:f>
                        </m:sup>
                      </m:sSup>
                      <m:r>
                        <a:rPr lang="zh-TW" altLang="en-US">
                          <a:latin typeface="Cambria Math" panose="02040503050406030204" pitchFamily="18" charset="0"/>
                        </a:rPr>
                        <m:t>⁢</m:t>
                      </m:r>
                      <m:f>
                        <m:fPr>
                          <m:type m:val="lin"/>
                          <m:ctrlPr>
                            <a:rPr lang="zh-TW" altLang="en-US" i="1">
                              <a:latin typeface="Cambria Math"/>
                            </a:rPr>
                          </m:ctrlPr>
                        </m:fPr>
                        <m:num>
                          <m:limUpp>
                            <m:limUppPr>
                              <m:ctrlPr>
                                <a:rPr lang="zh-TW" altLang="en-US" i="1">
                                  <a:latin typeface="Cambria Math"/>
                                </a:rPr>
                              </m:ctrlPr>
                            </m:limUppPr>
                            <m:e>
                              <m:sSub>
                                <m:sSubPr>
                                  <m:ctrlPr>
                                    <a:rPr lang="zh-TW" altLang="en-US" i="1">
                                      <a:latin typeface="Cambria Math"/>
                                    </a:rPr>
                                  </m:ctrlPr>
                                </m:sSubPr>
                                <m:e>
                                  <m:r>
                                    <a:rPr lang="zh-TW" altLang="en-US" i="1">
                                      <a:latin typeface="Cambria Math" panose="02040503050406030204" pitchFamily="18" charset="0"/>
                                    </a:rPr>
                                    <m:t>𝑔</m:t>
                                  </m:r>
                                </m:e>
                                <m:sub>
                                  <m:r>
                                    <m:rPr>
                                      <m:sty m:val="p"/>
                                    </m:rPr>
                                    <a:rPr lang="zh-TW" altLang="en-US">
                                      <a:latin typeface="Cambria Math" panose="02040503050406030204" pitchFamily="18" charset="0"/>
                                    </a:rPr>
                                    <m:t>ff</m:t>
                                  </m:r>
                                </m:sub>
                              </m:sSub>
                            </m:e>
                            <m:lim>
                              <m:r>
                                <a:rPr lang="zh-TW" altLang="en-US">
                                  <a:latin typeface="Cambria Math" panose="02040503050406030204" pitchFamily="18" charset="0"/>
                                </a:rPr>
                                <m:t>−</m:t>
                              </m:r>
                            </m:lim>
                          </m:limUpp>
                        </m:num>
                        <m:den>
                          <m:sSub>
                            <m:sSubPr>
                              <m:ctrlPr>
                                <a:rPr lang="zh-TW" altLang="en-US" i="1">
                                  <a:latin typeface="Cambria Math"/>
                                </a:rPr>
                              </m:ctrlPr>
                            </m:sSubPr>
                            <m:e>
                              <m:r>
                                <a:rPr lang="zh-TW" altLang="en-US" i="1">
                                  <a:latin typeface="Cambria Math" panose="02040503050406030204" pitchFamily="18" charset="0"/>
                                </a:rPr>
                                <m:t>𝜇</m:t>
                              </m:r>
                            </m:e>
                            <m:sub>
                              <m:r>
                                <a:rPr lang="zh-TW" altLang="en-US" i="1">
                                  <a:latin typeface="Cambria Math" panose="02040503050406030204" pitchFamily="18" charset="0"/>
                                </a:rPr>
                                <m:t>𝑒</m:t>
                              </m:r>
                            </m:sub>
                          </m:sSub>
                        </m:den>
                      </m:f>
                    </m:oMath>
                  </m:oMathPara>
                </a14:m>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limUpp>
                            <m:limUppPr>
                              <m:ctrlPr>
                                <a:rPr lang="zh-TW" altLang="en-US" i="1">
                                  <a:latin typeface="Cambria Math"/>
                                </a:rPr>
                              </m:ctrlPr>
                            </m:limUppPr>
                            <m:e>
                              <m:r>
                                <a:rPr lang="zh-TW" altLang="en-US" i="1">
                                  <a:latin typeface="Cambria Math" panose="02040503050406030204" pitchFamily="18" charset="0"/>
                                </a:rPr>
                                <m:t>𝜅</m:t>
                              </m:r>
                            </m:e>
                            <m:lim>
                              <m:r>
                                <a:rPr lang="zh-TW" altLang="en-US">
                                  <a:latin typeface="Cambria Math" panose="02040503050406030204" pitchFamily="18" charset="0"/>
                                </a:rPr>
                                <m:t>−</m:t>
                              </m:r>
                            </m:lim>
                          </m:limUpp>
                        </m:e>
                        <m:sub>
                          <m:r>
                            <a:rPr lang="zh-TW" altLang="en-US" i="1">
                              <a:latin typeface="Cambria Math" panose="02040503050406030204" pitchFamily="18" charset="0"/>
                            </a:rPr>
                            <m:t>𝑅</m:t>
                          </m:r>
                          <m:r>
                            <a:rPr lang="zh-TW" altLang="en-US">
                              <a:latin typeface="Cambria Math" panose="02040503050406030204" pitchFamily="18" charset="0"/>
                            </a:rPr>
                            <m:t>,</m:t>
                          </m:r>
                          <m:r>
                            <m:rPr>
                              <m:sty m:val="p"/>
                            </m:rPr>
                            <a:rPr lang="zh-TW" altLang="en-US">
                              <a:latin typeface="Cambria Math" panose="02040503050406030204" pitchFamily="18" charset="0"/>
                            </a:rPr>
                            <m:t>bf</m:t>
                          </m:r>
                        </m:sub>
                      </m:sSub>
                      <m:r>
                        <a:rPr lang="zh-TW" altLang="en-US">
                          <a:latin typeface="Cambria Math" panose="02040503050406030204" pitchFamily="18" charset="0"/>
                        </a:rPr>
                        <m:t>=8.68×</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25</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cm</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a:rPr lang="zh-TW" altLang="en-US">
                              <a:latin typeface="Cambria Math" panose="02040503050406030204" pitchFamily="18" charset="0"/>
                            </a:rPr>
                            <m:t>−1</m:t>
                          </m:r>
                        </m:sup>
                      </m:sSup>
                      <m:r>
                        <a:rPr lang="zh-TW" altLang="en-US">
                          <a:latin typeface="Cambria Math" panose="02040503050406030204" pitchFamily="18" charset="0"/>
                        </a:rPr>
                        <m:t>⁢</m:t>
                      </m:r>
                      <m:r>
                        <a:rPr lang="zh-TW" altLang="en-US" i="1">
                          <a:latin typeface="Cambria Math" panose="02040503050406030204" pitchFamily="18" charset="0"/>
                        </a:rPr>
                        <m:t>𝑓</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𝑇</m:t>
                          </m:r>
                        </m:e>
                      </m:d>
                      <m:r>
                        <a:rPr lang="zh-TW" altLang="en-US">
                          <a:latin typeface="Cambria Math" panose="02040503050406030204" pitchFamily="18" charset="0"/>
                        </a:rPr>
                        <m:t>⁢</m:t>
                      </m:r>
                      <m:r>
                        <a:rPr lang="zh-TW" altLang="en-US" i="1">
                          <a:latin typeface="Cambria Math" panose="02040503050406030204" pitchFamily="18" charset="0"/>
                        </a:rPr>
                        <m:t>𝑍</m:t>
                      </m:r>
                      <m:r>
                        <a:rPr lang="zh-TW" altLang="en-US">
                          <a:latin typeface="Cambria Math" panose="02040503050406030204" pitchFamily="18" charset="0"/>
                        </a:rPr>
                        <m:t>⁢</m:t>
                      </m:r>
                      <m:r>
                        <a:rPr lang="zh-TW" altLang="en-US" i="1">
                          <a:latin typeface="Cambria Math" panose="02040503050406030204" pitchFamily="18" charset="0"/>
                        </a:rPr>
                        <m:t>𝜌</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𝑇</m:t>
                          </m:r>
                        </m:e>
                        <m:sup>
                          <m:f>
                            <m:fPr>
                              <m:type m:val="lin"/>
                              <m:ctrlPr>
                                <a:rPr lang="zh-TW" altLang="en-US" i="1">
                                  <a:latin typeface="Cambria Math"/>
                                </a:rPr>
                              </m:ctrlPr>
                            </m:fPr>
                            <m:num>
                              <m:r>
                                <a:rPr lang="zh-TW" altLang="en-US">
                                  <a:latin typeface="Cambria Math" panose="02040503050406030204" pitchFamily="18" charset="0"/>
                                </a:rPr>
                                <m:t>−7</m:t>
                              </m:r>
                            </m:num>
                            <m:den>
                              <m:r>
                                <a:rPr lang="zh-TW" altLang="en-US">
                                  <a:latin typeface="Cambria Math" panose="02040503050406030204" pitchFamily="18" charset="0"/>
                                </a:rPr>
                                <m:t>2</m:t>
                              </m:r>
                            </m:den>
                          </m:f>
                        </m:sup>
                      </m:sSup>
                      <m:r>
                        <a:rPr lang="zh-TW" altLang="en-US">
                          <a:latin typeface="Cambria Math" panose="02040503050406030204" pitchFamily="18" charset="0"/>
                        </a:rPr>
                        <m:t>⁢</m:t>
                      </m:r>
                      <m:f>
                        <m:fPr>
                          <m:type m:val="lin"/>
                          <m:ctrlPr>
                            <a:rPr lang="zh-TW" altLang="en-US" i="1">
                              <a:latin typeface="Cambria Math"/>
                            </a:rPr>
                          </m:ctrlPr>
                        </m:fPr>
                        <m:num>
                          <m:limUpp>
                            <m:limUppPr>
                              <m:ctrlPr>
                                <a:rPr lang="zh-TW" altLang="en-US" i="1">
                                  <a:latin typeface="Cambria Math"/>
                                </a:rPr>
                              </m:ctrlPr>
                            </m:limUppPr>
                            <m:e>
                              <m:sSub>
                                <m:sSubPr>
                                  <m:ctrlPr>
                                    <a:rPr lang="zh-TW" altLang="en-US" i="1">
                                      <a:latin typeface="Cambria Math"/>
                                    </a:rPr>
                                  </m:ctrlPr>
                                </m:sSubPr>
                                <m:e>
                                  <m:r>
                                    <a:rPr lang="zh-TW" altLang="en-US" i="1">
                                      <a:latin typeface="Cambria Math" panose="02040503050406030204" pitchFamily="18" charset="0"/>
                                    </a:rPr>
                                    <m:t>𝑔</m:t>
                                  </m:r>
                                </m:e>
                                <m:sub>
                                  <m:r>
                                    <m:rPr>
                                      <m:sty m:val="p"/>
                                    </m:rPr>
                                    <a:rPr lang="zh-TW" altLang="en-US">
                                      <a:latin typeface="Cambria Math" panose="02040503050406030204" pitchFamily="18" charset="0"/>
                                    </a:rPr>
                                    <m:t>bf</m:t>
                                  </m:r>
                                </m:sub>
                              </m:sSub>
                            </m:e>
                            <m:lim>
                              <m:r>
                                <a:rPr lang="zh-TW" altLang="en-US">
                                  <a:latin typeface="Cambria Math" panose="02040503050406030204" pitchFamily="18" charset="0"/>
                                </a:rPr>
                                <m:t>−</m:t>
                              </m:r>
                            </m:lim>
                          </m:limUpp>
                        </m:num>
                        <m:den>
                          <m:sSub>
                            <m:sSubPr>
                              <m:ctrlPr>
                                <a:rPr lang="zh-TW" altLang="en-US" i="1">
                                  <a:latin typeface="Cambria Math"/>
                                </a:rPr>
                              </m:ctrlPr>
                            </m:sSubPr>
                            <m:e>
                              <m:r>
                                <a:rPr lang="zh-TW" altLang="en-US" i="1">
                                  <a:latin typeface="Cambria Math" panose="02040503050406030204" pitchFamily="18" charset="0"/>
                                </a:rPr>
                                <m:t>𝜇</m:t>
                              </m:r>
                            </m:e>
                            <m:sub>
                              <m:r>
                                <a:rPr lang="zh-TW" altLang="en-US" i="1">
                                  <a:latin typeface="Cambria Math" panose="02040503050406030204" pitchFamily="18" charset="0"/>
                                </a:rPr>
                                <m:t>𝑒</m:t>
                              </m:r>
                            </m:sub>
                          </m:sSub>
                        </m:den>
                      </m:f>
                    </m:oMath>
                  </m:oMathPara>
                </a14:m>
                <a:endParaRPr lang="zh-TW" altLang="en-US" dirty="0">
                  <a:latin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14:m>
                  <m:oMath xmlns:m="http://schemas.openxmlformats.org/officeDocument/2006/math">
                    <m:limUpp>
                      <m:limUppPr>
                        <m:ctrlPr>
                          <a:rPr lang="zh-TW" altLang="en-US" i="1">
                            <a:latin typeface="Cambria Math"/>
                          </a:rPr>
                        </m:ctrlPr>
                      </m:limUppPr>
                      <m:e>
                        <m:sSub>
                          <m:sSubPr>
                            <m:ctrlPr>
                              <a:rPr lang="zh-TW" altLang="en-US" i="1">
                                <a:latin typeface="Cambria Math"/>
                              </a:rPr>
                            </m:ctrlPr>
                          </m:sSubPr>
                          <m:e>
                            <m:r>
                              <a:rPr lang="zh-TW" altLang="en-US" i="1">
                                <a:latin typeface="Cambria Math" panose="02040503050406030204" pitchFamily="18" charset="0"/>
                              </a:rPr>
                              <m:t>𝑔</m:t>
                            </m:r>
                          </m:e>
                          <m:sub>
                            <m:r>
                              <m:rPr>
                                <m:sty m:val="p"/>
                              </m:rPr>
                              <a:rPr lang="en-US" altLang="zh-TW" b="0" i="0" smtClean="0">
                                <a:latin typeface="Cambria Math" panose="02040503050406030204" pitchFamily="18" charset="0"/>
                                <a:ea typeface="Cambria Math" panose="02040503050406030204" pitchFamily="18" charset="0"/>
                              </a:rPr>
                              <m:t>f</m:t>
                            </m:r>
                            <m:r>
                              <m:rPr>
                                <m:sty m:val="p"/>
                              </m:rPr>
                              <a:rPr lang="zh-TW" altLang="en-US">
                                <a:latin typeface="Cambria Math" panose="02040503050406030204" pitchFamily="18" charset="0"/>
                              </a:rPr>
                              <m:t>f</m:t>
                            </m:r>
                          </m:sub>
                        </m:sSub>
                      </m:e>
                      <m:lim>
                        <m:r>
                          <a:rPr lang="zh-TW" altLang="en-US">
                            <a:latin typeface="Cambria Math" panose="02040503050406030204" pitchFamily="18" charset="0"/>
                          </a:rPr>
                          <m:t>−</m:t>
                        </m:r>
                      </m:lim>
                    </m:limUpp>
                  </m:oMath>
                </a14:m>
                <a:r>
                  <a:rPr lang="en-US" altLang="zh-TW" dirty="0" smtClean="0">
                    <a:latin typeface="Cambria Math" panose="02040503050406030204" pitchFamily="18" charset="0"/>
                    <a:ea typeface="Cambria Math" panose="02040503050406030204" pitchFamily="18" charset="0"/>
                  </a:rPr>
                  <a:t> and </a:t>
                </a:r>
                <a14:m>
                  <m:oMath xmlns:m="http://schemas.openxmlformats.org/officeDocument/2006/math">
                    <m:limUpp>
                      <m:limUppPr>
                        <m:ctrlPr>
                          <a:rPr lang="zh-TW" altLang="en-US" i="1">
                            <a:latin typeface="Cambria Math"/>
                          </a:rPr>
                        </m:ctrlPr>
                      </m:limUppPr>
                      <m:e>
                        <m:sSub>
                          <m:sSubPr>
                            <m:ctrlPr>
                              <a:rPr lang="zh-TW" altLang="en-US" i="1">
                                <a:latin typeface="Cambria Math"/>
                              </a:rPr>
                            </m:ctrlPr>
                          </m:sSubPr>
                          <m:e>
                            <m:r>
                              <a:rPr lang="zh-TW" altLang="en-US" i="1">
                                <a:latin typeface="Cambria Math" panose="02040503050406030204" pitchFamily="18" charset="0"/>
                              </a:rPr>
                              <m:t>𝑔</m:t>
                            </m:r>
                          </m:e>
                          <m:sub>
                            <m:r>
                              <m:rPr>
                                <m:sty m:val="p"/>
                              </m:rPr>
                              <a:rPr lang="zh-TW" altLang="en-US">
                                <a:latin typeface="Cambria Math" panose="02040503050406030204" pitchFamily="18" charset="0"/>
                              </a:rPr>
                              <m:t>bf</m:t>
                            </m:r>
                          </m:sub>
                        </m:sSub>
                      </m:e>
                      <m:lim>
                        <m:r>
                          <a:rPr lang="zh-TW" altLang="en-US">
                            <a:latin typeface="Cambria Math" panose="02040503050406030204" pitchFamily="18" charset="0"/>
                          </a:rPr>
                          <m:t>−</m:t>
                        </m:r>
                      </m:lim>
                    </m:limUp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are called the Gaunt factors which are generally a factor of unity.</a:t>
                </a:r>
              </a:p>
              <a:p>
                <a:endParaRPr lang="en-US" altLang="zh-TW" dirty="0" smtClean="0">
                  <a:latin typeface="Cambria Math" panose="02040503050406030204" pitchFamily="18" charset="0"/>
                  <a:ea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 f(T) is the fraction of heavy elements that are not ionized</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rPr>
                      <m:t>𝑓</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𝑇</m:t>
                        </m:r>
                      </m:e>
                    </m:d>
                    <m:r>
                      <a:rPr lang="zh-TW" altLang="en-US">
                        <a:latin typeface="Cambria Math" panose="02040503050406030204" pitchFamily="18" charset="0"/>
                      </a:rPr>
                      <m:t>→0⁢</m:t>
                    </m:r>
                    <m:r>
                      <a:rPr lang="en-US" altLang="zh-TW" b="0" i="1" smtClean="0">
                        <a:latin typeface="Cambria Math" panose="02040503050406030204" pitchFamily="18" charset="0"/>
                        <a:ea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𝑎𝑠</m:t>
                    </m:r>
                    <m:r>
                      <a:rPr lang="en-US" altLang="zh-TW" b="0" i="1"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rPr>
                      <m:t>𝑇</m:t>
                    </m:r>
                    <m:r>
                      <a:rPr lang="zh-TW" altLang="en-US">
                        <a:latin typeface="Cambria Math" panose="02040503050406030204" pitchFamily="18" charset="0"/>
                      </a:rPr>
                      <m:t>→∞</m:t>
                    </m:r>
                  </m:oMath>
                </a14:m>
                <a:endParaRPr lang="zh-TW" altLang="en-US" dirty="0">
                  <a:latin typeface="Cambria Math" panose="02040503050406030204" pitchFamily="18" charset="0"/>
                </a:endParaRPr>
              </a:p>
              <a:p>
                <a:endParaRPr lang="zh-TW" altLang="en-US" dirty="0">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14375" y="2162175"/>
                <a:ext cx="7742127" cy="2985176"/>
              </a:xfrm>
              <a:prstGeom prst="rect">
                <a:avLst/>
              </a:prstGeom>
              <a:blipFill rotWithShape="1">
                <a:blip r:embed="rId2"/>
                <a:stretch>
                  <a:fillRect t="-18609"/>
                </a:stretch>
              </a:blipFill>
            </p:spPr>
            <p:txBody>
              <a:bodyPr/>
              <a:lstStyle/>
              <a:p>
                <a:r>
                  <a:rPr lang="zh-TW" altLang="en-US">
                    <a:noFill/>
                  </a:rPr>
                  <a:t> </a:t>
                </a:r>
              </a:p>
            </p:txBody>
          </p:sp>
        </mc:Fallback>
      </mc:AlternateContent>
      <p:cxnSp>
        <p:nvCxnSpPr>
          <p:cNvPr id="9" name="Straight Connector 8"/>
          <p:cNvCxnSpPr/>
          <p:nvPr/>
        </p:nvCxnSpPr>
        <p:spPr>
          <a:xfrm>
            <a:off x="4886325" y="2495550"/>
            <a:ext cx="6762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6324" y="3409950"/>
            <a:ext cx="6762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76675" y="2520434"/>
            <a:ext cx="325877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Mainly dominated by H, and He</a:t>
            </a:r>
            <a:endParaRPr lang="zh-TW" altLang="en-US" dirty="0" smtClean="0">
              <a:latin typeface="Cambria Math" pitchFamily="18" charset="0"/>
              <a:ea typeface="Cambria Math" pitchFamily="18" charset="0"/>
            </a:endParaRPr>
          </a:p>
        </p:txBody>
      </p:sp>
      <p:sp>
        <p:nvSpPr>
          <p:cNvPr id="12" name="TextBox 11"/>
          <p:cNvSpPr txBox="1"/>
          <p:nvPr/>
        </p:nvSpPr>
        <p:spPr>
          <a:xfrm>
            <a:off x="3876675" y="3409950"/>
            <a:ext cx="383938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Mainly dominated by heavy elements</a:t>
            </a:r>
            <a:endParaRPr lang="zh-TW" altLang="en-US" dirty="0" smtClean="0">
              <a:latin typeface="Cambria Math" pitchFamily="18" charset="0"/>
              <a:ea typeface="Cambria Math" pitchFamily="18" charset="0"/>
            </a:endParaRPr>
          </a:p>
        </p:txBody>
      </p:sp>
      <p:pic>
        <p:nvPicPr>
          <p:cNvPr id="13314" name="Picture 2" descr="G:\Desktop\Black Hole Astrophysics\Textbook circle\12 Ch\free_fre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899" y="4952034"/>
            <a:ext cx="3189647" cy="181405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G:\Desktop\Black Hole Astrophysics\Textbook circle\12 Ch\bound_f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935" y="4952034"/>
            <a:ext cx="3188839" cy="181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3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Total Opacity</a:t>
            </a:r>
            <a:endParaRPr lang="zh-TW" altLang="en-US" dirty="0"/>
          </a:p>
        </p:txBody>
      </p:sp>
      <p:grpSp>
        <p:nvGrpSpPr>
          <p:cNvPr id="3" name="Group 2"/>
          <p:cNvGrpSpPr/>
          <p:nvPr/>
        </p:nvGrpSpPr>
        <p:grpSpPr>
          <a:xfrm>
            <a:off x="412750" y="1068388"/>
            <a:ext cx="8214104" cy="2507025"/>
            <a:chOff x="536575" y="1420813"/>
            <a:chExt cx="8214104" cy="2507025"/>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420813"/>
              <a:ext cx="8214104"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3495675"/>
              <a:ext cx="8214104" cy="43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1114425" y="3723554"/>
            <a:ext cx="6572250" cy="2961894"/>
            <a:chOff x="1114425" y="3723554"/>
            <a:chExt cx="6572250" cy="2961894"/>
          </a:xfrm>
        </p:grpSpPr>
        <p:pic>
          <p:nvPicPr>
            <p:cNvPr id="14340" name="Picture 4" descr="G:\Desktop\Black Hole Astrophysics\Textbook circle\12 Ch\GarfieldLaz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3723554"/>
              <a:ext cx="3943350" cy="2961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4425" y="4069318"/>
              <a:ext cx="262890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Again, I am too lazy to type these equations…</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3172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a:ea typeface="Cambria Math" pitchFamily="18" charset="0"/>
              </a:rPr>
              <a:t>Radiative Heat Transport </a:t>
            </a:r>
            <a:r>
              <a:rPr lang="en-US" altLang="zh-TW" dirty="0" err="1">
                <a:ea typeface="Cambria Math" pitchFamily="18" charset="0"/>
              </a:rPr>
              <a:t>v.s</a:t>
            </a:r>
            <a:r>
              <a:rPr lang="en-US" altLang="zh-TW" dirty="0">
                <a:ea typeface="Cambria Math" pitchFamily="18" charset="0"/>
              </a:rPr>
              <a:t>. Thermal Conduction (Ch9.3.7</a:t>
            </a:r>
            <a:r>
              <a:rPr lang="en-US" altLang="zh-TW" dirty="0" smtClean="0">
                <a:ea typeface="Cambria Math" pitchFamily="18" charset="0"/>
              </a:rPr>
              <a:t>)</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720762" y="1312426"/>
                <a:ext cx="7702476" cy="1763047"/>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that we have discussed both thermal conduction and radiative heat transport, it would be interesting to see in what cases which dominate.</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By taking the ratio</a:t>
                </a:r>
              </a:p>
              <a:p>
                <a:pPr algn="ctr"/>
                <a:r>
                  <a:rPr lang="en-US" altLang="zh-TW" dirty="0" smtClean="0">
                    <a:latin typeface="Cambria Math" pitchFamily="18" charset="0"/>
                    <a:ea typeface="Cambria Math" pitchFamily="18" charset="0"/>
                  </a:rPr>
                  <a:t> </a:t>
                </a:r>
                <a14:m>
                  <m:oMath xmlns:m="http://schemas.openxmlformats.org/officeDocument/2006/math">
                    <m:f>
                      <m:fPr>
                        <m:ctrlPr>
                          <a:rPr lang="zh-TW" altLang="en-US" i="1">
                            <a:latin typeface="Cambria Math"/>
                          </a:rPr>
                        </m:ctrlPr>
                      </m:fPr>
                      <m:num>
                        <m:sSub>
                          <m:sSubPr>
                            <m:ctrlPr>
                              <a:rPr lang="zh-TW" altLang="en-US" i="1">
                                <a:latin typeface="Cambria Math"/>
                              </a:rPr>
                            </m:ctrlPr>
                          </m:sSubPr>
                          <m:e>
                            <m:r>
                              <a:rPr lang="zh-TW" altLang="en-US" i="1">
                                <a:latin typeface="Cambria Math"/>
                              </a:rPr>
                              <m:t>𝑄</m:t>
                            </m:r>
                          </m:e>
                          <m:sub>
                            <m:r>
                              <a:rPr lang="zh-TW" altLang="en-US" i="1">
                                <a:latin typeface="Cambria Math"/>
                              </a:rPr>
                              <m:t>𝑔</m:t>
                            </m:r>
                          </m:sub>
                        </m:sSub>
                      </m:num>
                      <m:den>
                        <m:sSub>
                          <m:sSubPr>
                            <m:ctrlPr>
                              <a:rPr lang="zh-TW" altLang="en-US" i="1">
                                <a:latin typeface="Cambria Math"/>
                              </a:rPr>
                            </m:ctrlPr>
                          </m:sSubPr>
                          <m:e>
                            <m:r>
                              <a:rPr lang="zh-TW" altLang="en-US" i="1">
                                <a:latin typeface="Cambria Math"/>
                              </a:rPr>
                              <m:t>𝑄</m:t>
                            </m:r>
                          </m:e>
                          <m:sub>
                            <m:r>
                              <a:rPr lang="zh-TW" altLang="en-US" i="1">
                                <a:latin typeface="Cambria Math"/>
                              </a:rPr>
                              <m:t>𝑟</m:t>
                            </m:r>
                          </m:sub>
                        </m:sSub>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𝐾</m:t>
                            </m:r>
                          </m:e>
                          <m:sub>
                            <m:r>
                              <a:rPr lang="zh-TW" altLang="en-US" i="1">
                                <a:latin typeface="Cambria Math"/>
                              </a:rPr>
                              <m:t>𝑐</m:t>
                            </m:r>
                          </m:sub>
                        </m:sSub>
                      </m:num>
                      <m:den>
                        <m:sSub>
                          <m:sSubPr>
                            <m:ctrlPr>
                              <a:rPr lang="zh-TW" altLang="en-US" i="1">
                                <a:latin typeface="Cambria Math"/>
                              </a:rPr>
                            </m:ctrlPr>
                          </m:sSubPr>
                          <m:e>
                            <m:r>
                              <a:rPr lang="zh-TW" altLang="en-US" i="1">
                                <a:latin typeface="Cambria Math"/>
                              </a:rPr>
                              <m:t>𝐾</m:t>
                            </m:r>
                          </m:e>
                          <m:sub>
                            <m:r>
                              <a:rPr lang="zh-TW" altLang="en-US" i="1">
                                <a:latin typeface="Cambria Math"/>
                              </a:rPr>
                              <m:t>𝑟</m:t>
                            </m:r>
                          </m:sub>
                        </m:sSub>
                      </m:den>
                    </m:f>
                    <m:r>
                      <a:rPr lang="zh-TW" altLang="en-US">
                        <a:latin typeface="Cambria Math"/>
                      </a:rPr>
                      <m:t>=</m:t>
                    </m:r>
                    <m:f>
                      <m:fPr>
                        <m:ctrlPr>
                          <a:rPr lang="zh-TW" altLang="en-US" i="1">
                            <a:latin typeface="Cambria Math"/>
                          </a:rPr>
                        </m:ctrlPr>
                      </m:fPr>
                      <m:num>
                        <m:r>
                          <a:rPr lang="zh-TW" altLang="en-US">
                            <a:latin typeface="Cambria Math"/>
                          </a:rPr>
                          <m:t>4⁢</m:t>
                        </m:r>
                        <m:sSup>
                          <m:sSupPr>
                            <m:ctrlPr>
                              <a:rPr lang="zh-TW" altLang="en-US" i="1">
                                <a:latin typeface="Cambria Math"/>
                              </a:rPr>
                            </m:ctrlPr>
                          </m:sSupPr>
                          <m:e>
                            <m:r>
                              <m:rPr>
                                <m:sty m:val="p"/>
                              </m:rPr>
                              <a:rPr lang="zh-TW" altLang="en-US">
                                <a:latin typeface="Cambria Math"/>
                              </a:rPr>
                              <m:t>cT</m:t>
                            </m:r>
                          </m:e>
                          <m:sup>
                            <m:r>
                              <a:rPr lang="zh-TW" altLang="en-US">
                                <a:latin typeface="Cambria Math"/>
                              </a:rPr>
                              <m:t>3</m:t>
                            </m:r>
                          </m:sup>
                        </m:sSup>
                      </m:num>
                      <m:den>
                        <m:f>
                          <m:fPr>
                            <m:ctrlPr>
                              <a:rPr lang="zh-TW" altLang="en-US" i="1">
                                <a:latin typeface="Cambria Math"/>
                              </a:rPr>
                            </m:ctrlPr>
                          </m:fPr>
                          <m:num>
                            <m:r>
                              <a:rPr lang="zh-TW" altLang="en-US">
                                <a:latin typeface="Cambria Math"/>
                              </a:rPr>
                              <m:t>𝜕</m:t>
                            </m:r>
                            <m:r>
                              <a:rPr lang="zh-TW" altLang="en-US" i="1">
                                <a:latin typeface="Cambria Math"/>
                              </a:rPr>
                              <m:t>𝜀</m:t>
                            </m:r>
                          </m:num>
                          <m:den>
                            <m:r>
                              <a:rPr lang="zh-TW" altLang="en-US">
                                <a:latin typeface="Cambria Math"/>
                              </a:rPr>
                              <m:t>𝜕</m:t>
                            </m:r>
                            <m:r>
                              <a:rPr lang="zh-TW" altLang="en-US" i="1">
                                <a:latin typeface="Cambria Math"/>
                              </a:rPr>
                              <m:t>𝑇</m:t>
                            </m:r>
                          </m:den>
                        </m:f>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𝑉</m:t>
                                </m:r>
                              </m:e>
                              <m:sub>
                                <m:r>
                                  <a:rPr lang="zh-TW" altLang="en-US" i="1">
                                    <a:latin typeface="Cambria Math"/>
                                  </a:rPr>
                                  <m:t>𝑐</m:t>
                                </m:r>
                              </m:sub>
                            </m:sSub>
                          </m:e>
                        </m:d>
                        <m:r>
                          <a:rPr lang="zh-TW" altLang="en-US">
                            <a:latin typeface="Cambria Math"/>
                          </a:rPr>
                          <m:t>⁢</m:t>
                        </m:r>
                        <m:sSub>
                          <m:sSubPr>
                            <m:ctrlPr>
                              <a:rPr lang="zh-TW" altLang="en-US" i="1">
                                <a:latin typeface="Cambria Math"/>
                              </a:rPr>
                            </m:ctrlPr>
                          </m:sSubPr>
                          <m:e>
                            <m:r>
                              <a:rPr lang="zh-TW" altLang="en-US">
                                <a:latin typeface="Cambria Math"/>
                              </a:rPr>
                              <m:t>ℓ</m:t>
                            </m:r>
                          </m:e>
                          <m:sub>
                            <m:r>
                              <a:rPr lang="zh-TW" altLang="en-US" i="1">
                                <a:latin typeface="Cambria Math"/>
                              </a:rPr>
                              <m:t>𝑐</m:t>
                            </m:r>
                          </m:sub>
                        </m:sSub>
                        <m:r>
                          <a:rPr lang="zh-TW" altLang="en-US">
                            <a:latin typeface="Cambria Math"/>
                          </a:rPr>
                          <m:t>⁢</m:t>
                        </m:r>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a:rPr lang="zh-TW" altLang="en-US">
                                    <a:latin typeface="Cambria Math"/>
                                  </a:rPr>
                                  <m:t>–</m:t>
                                </m:r>
                              </m:lim>
                            </m:limUpp>
                          </m:e>
                          <m:sub>
                            <m:r>
                              <a:rPr lang="zh-TW" altLang="en-US" i="1">
                                <a:latin typeface="Cambria Math"/>
                              </a:rPr>
                              <m:t>𝑅</m:t>
                            </m:r>
                          </m:sub>
                        </m:sSub>
                        <m:r>
                          <a:rPr lang="zh-TW" altLang="en-US">
                            <a:latin typeface="Cambria Math"/>
                          </a:rPr>
                          <m:t>⁢</m:t>
                        </m:r>
                        <m:r>
                          <a:rPr lang="zh-TW" altLang="en-US" i="1">
                            <a:latin typeface="Cambria Math"/>
                          </a:rPr>
                          <m:t>𝜌</m:t>
                        </m:r>
                      </m:den>
                    </m:f>
                  </m:oMath>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20762" y="1312426"/>
                <a:ext cx="7702476" cy="1763047"/>
              </a:xfrm>
              <a:prstGeom prst="rect">
                <a:avLst/>
              </a:prstGeom>
              <a:blipFill rotWithShape="1">
                <a:blip r:embed="rId2"/>
                <a:stretch>
                  <a:fillRect l="-633" t="-2069"/>
                </a:stretch>
              </a:blipFill>
            </p:spPr>
            <p:txBody>
              <a:bodyPr/>
              <a:lstStyle/>
              <a:p>
                <a:r>
                  <a:rPr lang="zh-TW" altLang="en-U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98" y="3223384"/>
            <a:ext cx="7311203" cy="340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698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3" y="247426"/>
            <a:ext cx="9047345" cy="642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H="1">
            <a:off x="5998029" y="3184264"/>
            <a:ext cx="413529" cy="321653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411559" y="1883229"/>
            <a:ext cx="1012498" cy="13010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26968" y="2694408"/>
            <a:ext cx="2237462" cy="1200329"/>
          </a:xfrm>
          <a:prstGeom prst="rect">
            <a:avLst/>
          </a:prstGeom>
          <a:noFill/>
        </p:spPr>
        <p:txBody>
          <a:bodyPr wrap="square" rtlCol="0">
            <a:spAutoFit/>
          </a:bodyPr>
          <a:lstStyle/>
          <a:p>
            <a:r>
              <a:rPr lang="en-US" altLang="zh-TW" sz="2400" dirty="0" smtClean="0">
                <a:solidFill>
                  <a:srgbClr val="FF0000"/>
                </a:solidFill>
                <a:latin typeface="Cambria Math" pitchFamily="18" charset="0"/>
                <a:ea typeface="Cambria Math" pitchFamily="18" charset="0"/>
              </a:rPr>
              <a:t>Radiative heat transport dominated</a:t>
            </a:r>
            <a:endParaRPr lang="zh-TW" altLang="en-US" sz="2400" dirty="0" smtClean="0">
              <a:solidFill>
                <a:srgbClr val="FF0000"/>
              </a:solidFill>
              <a:latin typeface="Cambria Math" pitchFamily="18" charset="0"/>
              <a:ea typeface="Cambria Math" pitchFamily="18" charset="0"/>
            </a:endParaRPr>
          </a:p>
        </p:txBody>
      </p:sp>
      <p:sp>
        <p:nvSpPr>
          <p:cNvPr id="11" name="TextBox 10"/>
          <p:cNvSpPr txBox="1"/>
          <p:nvPr/>
        </p:nvSpPr>
        <p:spPr>
          <a:xfrm>
            <a:off x="6574969" y="3138757"/>
            <a:ext cx="1698175" cy="1200329"/>
          </a:xfrm>
          <a:prstGeom prst="rect">
            <a:avLst/>
          </a:prstGeom>
          <a:noFill/>
        </p:spPr>
        <p:txBody>
          <a:bodyPr wrap="square" rtlCol="0">
            <a:spAutoFit/>
          </a:bodyPr>
          <a:lstStyle/>
          <a:p>
            <a:r>
              <a:rPr lang="en-US" altLang="zh-TW" sz="2400" dirty="0" smtClean="0">
                <a:solidFill>
                  <a:srgbClr val="FF0000"/>
                </a:solidFill>
                <a:latin typeface="Cambria Math" pitchFamily="18" charset="0"/>
                <a:ea typeface="Cambria Math" pitchFamily="18" charset="0"/>
              </a:rPr>
              <a:t>Thermal Conduction Dominated</a:t>
            </a:r>
            <a:endParaRPr lang="zh-TW" altLang="en-US" sz="24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354769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ea typeface="Cambria Math" panose="02040503050406030204" pitchFamily="18" charset="0"/>
              </a:rPr>
              <a:t>Determining Energy and Momentum from the distribution function</a:t>
            </a:r>
            <a:endParaRPr lang="zh-TW" altLang="en-US" dirty="0"/>
          </a:p>
        </p:txBody>
      </p:sp>
      <p:grpSp>
        <p:nvGrpSpPr>
          <p:cNvPr id="3" name="Group 2"/>
          <p:cNvGrpSpPr/>
          <p:nvPr/>
        </p:nvGrpSpPr>
        <p:grpSpPr>
          <a:xfrm>
            <a:off x="204953" y="3979004"/>
            <a:ext cx="4679069" cy="2637993"/>
            <a:chOff x="2556899" y="4781022"/>
            <a:chExt cx="4679069" cy="2637993"/>
          </a:xfrm>
        </p:grpSpPr>
        <p:pic>
          <p:nvPicPr>
            <p:cNvPr id="4" name="Picture 2" descr="G:\Desktop\Black Hole Astrophysics\Textbook circle\11 Ch6.5.2 6.6.2.3 9.1~9.2.1\molsp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899" y="4781022"/>
              <a:ext cx="4679069" cy="26379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6433" y="4799006"/>
              <a:ext cx="22095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Classical </a:t>
              </a:r>
              <a:r>
                <a:rPr lang="en-US" altLang="zh-TW" dirty="0" err="1" smtClean="0">
                  <a:latin typeface="Cambria Math" pitchFamily="18" charset="0"/>
                  <a:ea typeface="Cambria Math" pitchFamily="18" charset="0"/>
                </a:rPr>
                <a:t>Maxwellian</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6" name="Rectangle 5"/>
              <p:cNvSpPr/>
              <p:nvPr/>
            </p:nvSpPr>
            <p:spPr>
              <a:xfrm>
                <a:off x="341588" y="1521809"/>
                <a:ext cx="8073070" cy="2015616"/>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Since the distribution function </a:t>
                </a:r>
                <a14:m>
                  <m:oMath xmlns:m="http://schemas.openxmlformats.org/officeDocument/2006/math">
                    <m:f>
                      <m:fPr>
                        <m:ctrlPr>
                          <a:rPr lang="zh-TW" altLang="en-US" i="1">
                            <a:latin typeface="Cambria Math"/>
                          </a:rPr>
                        </m:ctrlPr>
                      </m:fPr>
                      <m:num>
                        <m:r>
                          <m:rPr>
                            <m:sty m:val="p"/>
                          </m:rPr>
                          <a:rPr lang="zh-TW" altLang="en-US">
                            <a:latin typeface="Cambria Math" panose="02040503050406030204" pitchFamily="18" charset="0"/>
                          </a:rPr>
                          <m:t>dn</m:t>
                        </m:r>
                      </m:num>
                      <m:den>
                        <m:r>
                          <m:rPr>
                            <m:sty m:val="p"/>
                          </m:rPr>
                          <a:rPr lang="zh-TW" altLang="en-US">
                            <a:latin typeface="Cambria Math" panose="02040503050406030204" pitchFamily="18" charset="0"/>
                          </a:rPr>
                          <m:t>dp</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𝑔</m:t>
                            </m:r>
                          </m:e>
                          <m:sub>
                            <m:r>
                              <a:rPr lang="zh-TW" altLang="en-US" i="1">
                                <a:latin typeface="Cambria Math" panose="02040503050406030204" pitchFamily="18" charset="0"/>
                              </a:rPr>
                              <m:t>𝑠</m:t>
                            </m:r>
                          </m:sub>
                        </m:sSub>
                      </m:num>
                      <m:den>
                        <m:sSup>
                          <m:sSupPr>
                            <m:ctrlPr>
                              <a:rPr lang="zh-TW" altLang="en-US" i="1">
                                <a:latin typeface="Cambria Math"/>
                              </a:rPr>
                            </m:ctrlPr>
                          </m:sSupPr>
                          <m:e>
                            <m:r>
                              <a:rPr lang="zh-TW" altLang="en-US" i="1">
                                <a:latin typeface="Cambria Math" panose="02040503050406030204" pitchFamily="18" charset="0"/>
                              </a:rPr>
                              <m:t>h</m:t>
                            </m:r>
                          </m:e>
                          <m:sup>
                            <m:r>
                              <a:rPr lang="zh-TW" altLang="en-US">
                                <a:latin typeface="Cambria Math" panose="02040503050406030204" pitchFamily="18" charset="0"/>
                              </a:rPr>
                              <m:t>3</m:t>
                            </m:r>
                          </m:sup>
                        </m:sSup>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4⁢</m:t>
                        </m:r>
                        <m:sSup>
                          <m:sSupPr>
                            <m:ctrlPr>
                              <a:rPr lang="zh-TW" altLang="en-US" i="1">
                                <a:latin typeface="Cambria Math"/>
                              </a:rPr>
                            </m:ctrlPr>
                          </m:sSupPr>
                          <m:e>
                            <m:r>
                              <m:rPr>
                                <m:sty m:val="p"/>
                              </m:rPr>
                              <a:rPr lang="zh-TW" altLang="en-US">
                                <a:latin typeface="Cambria Math" panose="02040503050406030204" pitchFamily="18" charset="0"/>
                              </a:rPr>
                              <m:t>πp</m:t>
                            </m:r>
                          </m:e>
                          <m:sup>
                            <m:r>
                              <a:rPr lang="en-US" altLang="zh-TW" b="0" i="1" smtClean="0">
                                <a:latin typeface="Cambria Math" panose="02040503050406030204" pitchFamily="18" charset="0"/>
                                <a:ea typeface="Cambria Math" panose="02040503050406030204" pitchFamily="18" charset="0"/>
                              </a:rPr>
                              <m:t>2</m:t>
                            </m:r>
                          </m:sup>
                        </m:sSup>
                      </m:num>
                      <m:den>
                        <m:sSup>
                          <m:sSupPr>
                            <m:ctrlPr>
                              <a:rPr lang="zh-TW" altLang="en-US" i="1">
                                <a:latin typeface="Cambria Math"/>
                              </a:rPr>
                            </m:ctrlPr>
                          </m:sSupPr>
                          <m:e>
                            <m:r>
                              <a:rPr lang="zh-TW" altLang="en-US">
                                <a:latin typeface="Cambria Math" panose="02040503050406030204" pitchFamily="18" charset="0"/>
                              </a:rPr>
                              <m:t>ⅇ</m:t>
                            </m:r>
                          </m:e>
                          <m:sup>
                            <m:f>
                              <m:fPr>
                                <m:type m:val="lin"/>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𝜀</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𝑝</m:t>
                                        </m:r>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𝜇</m:t>
                                        </m:r>
                                      </m:e>
                                      <m:sub>
                                        <m:r>
                                          <m:rPr>
                                            <m:sty m:val="p"/>
                                          </m:rPr>
                                          <a:rPr lang="zh-TW" altLang="en-US">
                                            <a:latin typeface="Cambria Math" panose="02040503050406030204" pitchFamily="18" charset="0"/>
                                          </a:rPr>
                                          <m:t>chem</m:t>
                                        </m:r>
                                      </m:sub>
                                    </m:sSub>
                                  </m:e>
                                </m:d>
                              </m:num>
                              <m:den>
                                <m:r>
                                  <m:rPr>
                                    <m:sty m:val="p"/>
                                  </m:rPr>
                                  <a:rPr lang="zh-TW" altLang="en-US">
                                    <a:latin typeface="Cambria Math" panose="02040503050406030204" pitchFamily="18" charset="0"/>
                                  </a:rPr>
                                  <m:t>kT</m:t>
                                </m:r>
                              </m:den>
                            </m:f>
                          </m:sup>
                        </m:sSup>
                        <m:r>
                          <a:rPr lang="zh-TW" altLang="en-US">
                            <a:latin typeface="Cambria Math" panose="02040503050406030204" pitchFamily="18" charset="0"/>
                          </a:rPr>
                          <m:t>±1</m:t>
                        </m:r>
                      </m:den>
                    </m:f>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tells us how many particles (per unit volume) are contained within a momentum interval,</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 total kinetic energy is simply to sum over that of each momentum interval</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𝑖</m:t>
                          </m:r>
                        </m:sub>
                      </m:sSub>
                      <m:r>
                        <a:rPr lang="zh-TW" altLang="en-US">
                          <a:latin typeface="Cambria Math" panose="02040503050406030204" pitchFamily="18" charset="0"/>
                        </a:rPr>
                        <m:t>=</m:t>
                      </m:r>
                      <m:nary>
                        <m:naryPr>
                          <m:grow m:val="on"/>
                          <m:subHide m:val="on"/>
                          <m:supHide m:val="on"/>
                          <m:ctrlPr>
                            <a:rPr lang="zh-TW" altLang="en-US" i="1">
                              <a:latin typeface="Cambria Math"/>
                            </a:rPr>
                          </m:ctrlPr>
                        </m:naryPr>
                        <m:sub/>
                        <m:sup/>
                        <m:e>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𝐾</m:t>
                              </m:r>
                            </m:sub>
                          </m:sSub>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𝑝</m:t>
                              </m:r>
                            </m:e>
                          </m:d>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dn</m:t>
                                  </m:r>
                                </m:e>
                                <m:sub>
                                  <m:r>
                                    <a:rPr lang="zh-TW" altLang="en-US" i="1">
                                      <a:latin typeface="Cambria Math" panose="02040503050406030204" pitchFamily="18" charset="0"/>
                                    </a:rPr>
                                    <m:t>𝑖</m:t>
                                  </m:r>
                                </m:sub>
                              </m:sSub>
                            </m:num>
                            <m:den>
                              <m:r>
                                <m:rPr>
                                  <m:sty m:val="p"/>
                                </m:rPr>
                                <a:rPr lang="zh-TW" altLang="en-US">
                                  <a:latin typeface="Cambria Math" panose="02040503050406030204" pitchFamily="18" charset="0"/>
                                </a:rPr>
                                <m:t>dp</m:t>
                              </m:r>
                            </m:den>
                          </m:f>
                          <m:r>
                            <a:rPr lang="zh-TW" altLang="en-US">
                              <a:latin typeface="Cambria Math" panose="02040503050406030204" pitchFamily="18" charset="0"/>
                            </a:rPr>
                            <m:t>⁢</m:t>
                          </m:r>
                          <m:r>
                            <m:rPr>
                              <m:sty m:val="p"/>
                            </m:rPr>
                            <a:rPr lang="zh-TW" altLang="en-US">
                              <a:latin typeface="Cambria Math" panose="02040503050406030204" pitchFamily="18" charset="0"/>
                            </a:rPr>
                            <m:t>dp</m:t>
                          </m:r>
                        </m:e>
                      </m:nary>
                    </m:oMath>
                  </m:oMathPara>
                </a14:m>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1588" y="1521809"/>
                <a:ext cx="8073070" cy="2015616"/>
              </a:xfrm>
              <a:prstGeom prst="rect">
                <a:avLst/>
              </a:prstGeom>
              <a:blipFill rotWithShape="1">
                <a:blip r:embed="rId3"/>
                <a:stretch>
                  <a:fillRect l="-60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129048" y="3608037"/>
                <a:ext cx="3689131" cy="1458156"/>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And the pressure, being momentum flux as we discussed last week, is</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𝓅</m:t>
                          </m:r>
                        </m:e>
                        <m:sub>
                          <m:r>
                            <a:rPr lang="zh-TW" altLang="en-US" i="1">
                              <a:latin typeface="Cambria Math" panose="02040503050406030204" pitchFamily="18" charset="0"/>
                            </a:rPr>
                            <m:t>𝑖</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3</m:t>
                          </m:r>
                        </m:den>
                      </m:f>
                      <m:r>
                        <a:rPr lang="zh-TW" altLang="en-US">
                          <a:latin typeface="Cambria Math" panose="02040503050406030204" pitchFamily="18" charset="0"/>
                        </a:rPr>
                        <m:t>⁢</m:t>
                      </m:r>
                      <m:nary>
                        <m:naryPr>
                          <m:grow m:val="on"/>
                          <m:subHide m:val="on"/>
                          <m:supHide m:val="on"/>
                          <m:ctrlPr>
                            <a:rPr lang="zh-TW" altLang="en-US" i="1">
                              <a:latin typeface="Cambria Math"/>
                            </a:rPr>
                          </m:ctrlPr>
                        </m:naryPr>
                        <m:sub/>
                        <m:sup/>
                        <m:e>
                          <m:r>
                            <a:rPr lang="zh-TW" altLang="en-US" i="1">
                              <a:latin typeface="Cambria Math" panose="02040503050406030204" pitchFamily="18" charset="0"/>
                            </a:rPr>
                            <m:t>𝑝</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dn</m:t>
                                      </m:r>
                                    </m:e>
                                    <m:sub>
                                      <m:r>
                                        <a:rPr lang="zh-TW" altLang="en-US" i="1">
                                          <a:latin typeface="Cambria Math" panose="02040503050406030204" pitchFamily="18" charset="0"/>
                                        </a:rPr>
                                        <m:t>𝑖</m:t>
                                      </m:r>
                                    </m:sub>
                                  </m:sSub>
                                </m:num>
                                <m:den>
                                  <m:r>
                                    <m:rPr>
                                      <m:sty m:val="p"/>
                                    </m:rPr>
                                    <a:rPr lang="zh-TW" altLang="en-US">
                                      <a:latin typeface="Cambria Math" panose="02040503050406030204" pitchFamily="18" charset="0"/>
                                    </a:rPr>
                                    <m:t>dp</m:t>
                                  </m:r>
                                </m:den>
                              </m:f>
                            </m:e>
                          </m:d>
                          <m:r>
                            <a:rPr lang="zh-TW" altLang="en-US">
                              <a:latin typeface="Cambria Math" panose="02040503050406030204" pitchFamily="18" charset="0"/>
                            </a:rPr>
                            <m:t>⁢</m:t>
                          </m:r>
                          <m:r>
                            <m:rPr>
                              <m:sty m:val="p"/>
                            </m:rPr>
                            <a:rPr lang="zh-TW" altLang="en-US">
                              <a:latin typeface="Cambria Math" panose="02040503050406030204" pitchFamily="18" charset="0"/>
                            </a:rPr>
                            <m:t>dp</m:t>
                          </m:r>
                        </m:e>
                      </m:nary>
                    </m:oMath>
                  </m:oMathPara>
                </a14:m>
                <a:endParaRPr lang="zh-TW" altLang="en-US" dirty="0">
                  <a:latin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129048" y="3608037"/>
                <a:ext cx="3689131" cy="1458156"/>
              </a:xfrm>
              <a:prstGeom prst="rect">
                <a:avLst/>
              </a:prstGeom>
              <a:blipFill rotWithShape="1">
                <a:blip r:embed="rId4"/>
                <a:stretch>
                  <a:fillRect l="-1320" t="-2510" r="-2145"/>
                </a:stretch>
              </a:blipFill>
            </p:spPr>
            <p:txBody>
              <a:bodyPr/>
              <a:lstStyle/>
              <a:p>
                <a:r>
                  <a:rPr lang="zh-TW" altLang="en-US">
                    <a:noFill/>
                  </a:rPr>
                  <a:t> </a:t>
                </a:r>
              </a:p>
            </p:txBody>
          </p:sp>
        </mc:Fallback>
      </mc:AlternateContent>
      <p:grpSp>
        <p:nvGrpSpPr>
          <p:cNvPr id="16" name="Group 15"/>
          <p:cNvGrpSpPr/>
          <p:nvPr/>
        </p:nvGrpSpPr>
        <p:grpSpPr>
          <a:xfrm>
            <a:off x="6973613" y="4939862"/>
            <a:ext cx="1363194" cy="915870"/>
            <a:chOff x="6973613" y="4939862"/>
            <a:chExt cx="1363194" cy="915870"/>
          </a:xfrm>
        </p:grpSpPr>
        <p:cxnSp>
          <p:nvCxnSpPr>
            <p:cNvPr id="11" name="Straight Connector 10"/>
            <p:cNvCxnSpPr/>
            <p:nvPr/>
          </p:nvCxnSpPr>
          <p:spPr>
            <a:xfrm flipV="1">
              <a:off x="7147034" y="4939862"/>
              <a:ext cx="588580" cy="105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p:cNvCxnSpPr>
            <p:nvPr/>
          </p:nvCxnSpPr>
          <p:spPr>
            <a:xfrm flipH="1" flipV="1">
              <a:off x="7441325" y="4950372"/>
              <a:ext cx="213885" cy="5360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73613" y="5486400"/>
              <a:ext cx="136319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Particle flux</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19884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Non-Relativistic Ideal Gas: Tenuous, </a:t>
            </a:r>
            <a:r>
              <a:rPr lang="en-US" altLang="zh-TW" dirty="0" smtClean="0">
                <a:solidFill>
                  <a:srgbClr val="FF0000"/>
                </a:solidFill>
              </a:rPr>
              <a:t>Warm</a:t>
            </a:r>
            <a:r>
              <a:rPr lang="en-US" altLang="zh-TW" dirty="0" smtClean="0"/>
              <a:t> Fermions (Ch9.3.1.1)</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546265" y="1282542"/>
                <a:ext cx="789709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fermions at not too high a density, the chemical potential is very negative. And for non-relativistic gases, </a:t>
                </a:r>
                <a14:m>
                  <m:oMath xmlns:m="http://schemas.openxmlformats.org/officeDocument/2006/math">
                    <m:r>
                      <a:rPr lang="zh-TW" altLang="en-US" i="1">
                        <a:latin typeface="Cambria Math"/>
                      </a:rPr>
                      <m:t>𝜀</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𝜀</m:t>
                        </m:r>
                      </m:e>
                      <m:sub>
                        <m:r>
                          <a:rPr lang="zh-TW" altLang="en-US" i="1">
                            <a:latin typeface="Cambria Math"/>
                          </a:rPr>
                          <m:t>𝐾</m:t>
                        </m:r>
                      </m:sub>
                    </m:sSub>
                    <m:r>
                      <a:rPr lang="zh-TW" altLang="en-US">
                        <a:latin typeface="Cambria Math"/>
                      </a:rPr>
                      <m:t>&gt;&gt;</m:t>
                    </m:r>
                    <m:r>
                      <m:rPr>
                        <m:sty m:val="p"/>
                      </m:rPr>
                      <a:rPr lang="zh-TW" altLang="en-US">
                        <a:latin typeface="Cambria Math"/>
                      </a:rPr>
                      <m:t>kT</m:t>
                    </m:r>
                  </m:oMath>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6265" y="1282542"/>
                <a:ext cx="7897091" cy="646331"/>
              </a:xfrm>
              <a:prstGeom prst="rect">
                <a:avLst/>
              </a:prstGeom>
              <a:blipFill rotWithShape="1">
                <a:blip r:embed="rId2"/>
                <a:stretch>
                  <a:fillRect l="-695" t="-5660" b="-12264"/>
                </a:stretch>
              </a:blipFill>
            </p:spPr>
            <p:txBody>
              <a:bodyPr/>
              <a:lstStyle/>
              <a:p>
                <a:r>
                  <a:rPr lang="zh-TW" altLang="en-US">
                    <a:noFill/>
                  </a:rPr>
                  <a:t> </a:t>
                </a:r>
              </a:p>
            </p:txBody>
          </p:sp>
        </mc:Fallback>
      </mc:AlternateContent>
      <p:sp>
        <p:nvSpPr>
          <p:cNvPr id="5" name="TextBox 4"/>
          <p:cNvSpPr txBox="1"/>
          <p:nvPr/>
        </p:nvSpPr>
        <p:spPr>
          <a:xfrm>
            <a:off x="1246909" y="3823855"/>
            <a:ext cx="184731" cy="369332"/>
          </a:xfrm>
          <a:prstGeom prst="rect">
            <a:avLst/>
          </a:prstGeom>
          <a:noFill/>
        </p:spPr>
        <p:txBody>
          <a:bodyPr wrap="none" rtlCol="0">
            <a:spAutoFit/>
          </a:bodyPr>
          <a:lstStyle/>
          <a:p>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46265" y="2161316"/>
                <a:ext cx="7897091" cy="1833259"/>
              </a:xfrm>
              <a:prstGeom prst="rect">
                <a:avLst/>
              </a:prstGeom>
              <a:noFill/>
            </p:spPr>
            <p:txBody>
              <a:bodyPr wrap="square" rtlCol="0">
                <a:spAutoFit/>
              </a:bodyPr>
              <a:lstStyle/>
              <a:p>
                <a:r>
                  <a:rPr lang="en-US" altLang="zh-TW" dirty="0" smtClean="0">
                    <a:latin typeface="Cambria Math" pitchFamily="18" charset="0"/>
                    <a:ea typeface="Cambria Math" pitchFamily="18" charset="0"/>
                  </a:rPr>
                  <a:t>Thus, the distribution function reduces to </a:t>
                </a: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r>
                            <m:rPr>
                              <m:sty m:val="p"/>
                            </m:rPr>
                            <a:rPr lang="zh-TW" altLang="en-US">
                              <a:latin typeface="Cambria Math"/>
                            </a:rPr>
                            <m:t>dp</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𝑔</m:t>
                              </m:r>
                            </m:e>
                            <m:sub>
                              <m:r>
                                <a:rPr lang="zh-TW" altLang="en-US" i="1">
                                  <a:latin typeface="Cambria Math"/>
                                </a:rPr>
                                <m:t>𝑠</m:t>
                              </m:r>
                            </m:sub>
                          </m:sSub>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f>
                        <m:fPr>
                          <m:ctrlPr>
                            <a:rPr lang="zh-TW" altLang="en-US" i="1">
                              <a:latin typeface="Cambria Math"/>
                            </a:rPr>
                          </m:ctrlPr>
                        </m:fPr>
                        <m:num>
                          <m:r>
                            <a:rPr lang="zh-TW" altLang="en-US">
                              <a:latin typeface="Cambria Math"/>
                            </a:rPr>
                            <m:t>4⁢</m:t>
                          </m:r>
                          <m:sSup>
                            <m:sSupPr>
                              <m:ctrlPr>
                                <a:rPr lang="zh-TW" altLang="en-US" i="1">
                                  <a:latin typeface="Cambria Math"/>
                                </a:rPr>
                              </m:ctrlPr>
                            </m:sSupPr>
                            <m:e>
                              <m:r>
                                <m:rPr>
                                  <m:sty m:val="p"/>
                                </m:rPr>
                                <a:rPr lang="zh-TW" altLang="en-US">
                                  <a:latin typeface="Cambria Math"/>
                                </a:rPr>
                                <m:t>πp</m:t>
                              </m:r>
                            </m:e>
                            <m:sup>
                              <m:r>
                                <a:rPr lang="zh-TW" altLang="en-US">
                                  <a:latin typeface="Cambria Math"/>
                                </a:rPr>
                                <m:t>3</m:t>
                              </m:r>
                            </m:sup>
                          </m:sSup>
                        </m:num>
                        <m:den>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r>
                                        <a:rPr lang="zh-TW" altLang="en-US" i="1">
                                          <a:latin typeface="Cambria Math"/>
                                        </a:rPr>
                                        <m:t>𝜀</m:t>
                                      </m:r>
                                      <m:r>
                                        <a:rPr lang="zh-TW" altLang="en-US">
                                          <a:latin typeface="Cambria Math"/>
                                        </a:rPr>
                                        <m:t>⁢</m:t>
                                      </m:r>
                                      <m:d>
                                        <m:dPr>
                                          <m:ctrlPr>
                                            <a:rPr lang="zh-TW" altLang="en-US" i="1">
                                              <a:latin typeface="Cambria Math"/>
                                            </a:rPr>
                                          </m:ctrlPr>
                                        </m:dPr>
                                        <m:e>
                                          <m:r>
                                            <a:rPr lang="zh-TW" altLang="en-US" i="1">
                                              <a:latin typeface="Cambria Math"/>
                                            </a:rPr>
                                            <m:t>𝑝</m:t>
                                          </m:r>
                                        </m:e>
                                      </m:d>
                                      <m:r>
                                        <a:rPr lang="zh-TW" altLang="en-US">
                                          <a:latin typeface="Cambria Math"/>
                                        </a:rPr>
                                        <m:t>−</m:t>
                                      </m:r>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e>
                                  </m:d>
                                </m:num>
                                <m:den>
                                  <m:r>
                                    <m:rPr>
                                      <m:sty m:val="p"/>
                                    </m:rPr>
                                    <a:rPr lang="zh-TW" altLang="en-US">
                                      <a:latin typeface="Cambria Math"/>
                                    </a:rPr>
                                    <m:t>kT</m:t>
                                  </m:r>
                                </m:den>
                              </m:f>
                            </m:sup>
                          </m:sSup>
                          <m:r>
                            <a:rPr lang="en-US" altLang="zh-TW" b="0" i="0" smtClean="0">
                              <a:latin typeface="Cambria Math"/>
                            </a:rPr>
                            <m:t>+</m:t>
                          </m:r>
                          <m:r>
                            <a:rPr lang="zh-TW" altLang="en-US">
                              <a:latin typeface="Cambria Math"/>
                            </a:rPr>
                            <m:t>1</m:t>
                          </m:r>
                        </m:den>
                      </m:f>
                      <m:r>
                        <a:rPr lang="zh-TW" altLang="en-US">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d>
                            </m:num>
                            <m:den>
                              <m:r>
                                <m:rPr>
                                  <m:sty m:val="p"/>
                                </m:rPr>
                                <a:rPr lang="zh-TW" altLang="en-US">
                                  <a:latin typeface="Cambria Math"/>
                                </a:rPr>
                                <m:t>kT</m:t>
                              </m:r>
                            </m:den>
                          </m:f>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a:latin typeface="Cambria Math"/>
                            </a:rPr>
                            <m:t>ⅇ</m:t>
                          </m:r>
                        </m:e>
                        <m:sup>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𝐾</m:t>
                                  </m:r>
                                </m:sub>
                              </m:sSub>
                            </m:num>
                            <m:den>
                              <m:r>
                                <m:rPr>
                                  <m:sty m:val="p"/>
                                </m:rPr>
                                <a:rPr lang="zh-TW" altLang="en-US">
                                  <a:latin typeface="Cambria Math"/>
                                </a:rPr>
                                <m:t>kT</m:t>
                              </m:r>
                            </m:den>
                          </m:f>
                        </m:sup>
                      </m:sSup>
                      <m:r>
                        <a:rPr lang="zh-TW" altLang="en-US">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d>
                            </m:num>
                            <m:den>
                              <m:r>
                                <m:rPr>
                                  <m:sty m:val="p"/>
                                </m:rPr>
                                <a:rPr lang="zh-TW" altLang="en-US">
                                  <a:latin typeface="Cambria Math"/>
                                </a:rPr>
                                <m:t>kT</m:t>
                              </m:r>
                            </m:den>
                          </m:f>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a:latin typeface="Cambria Math"/>
                            </a:rPr>
                            <m:t>ⅇ</m:t>
                          </m:r>
                        </m:e>
                        <m:sup>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𝑝</m:t>
                                  </m:r>
                                </m:e>
                                <m:sup>
                                  <m:r>
                                    <a:rPr lang="zh-TW" altLang="en-US">
                                      <a:latin typeface="Cambria Math"/>
                                    </a:rPr>
                                    <m:t>2</m:t>
                                  </m:r>
                                </m:sup>
                              </m:sSup>
                            </m:num>
                            <m:den>
                              <m:r>
                                <a:rPr lang="zh-TW" altLang="en-US">
                                  <a:latin typeface="Cambria Math"/>
                                </a:rPr>
                                <m:t>2⁢</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m:rPr>
                                  <m:sty m:val="p"/>
                                </m:rPr>
                                <a:rPr lang="zh-TW" altLang="en-US">
                                  <a:latin typeface="Cambria Math"/>
                                </a:rPr>
                                <m:t>kT</m:t>
                              </m:r>
                            </m:den>
                          </m:f>
                        </m:sup>
                      </m:sSup>
                    </m:oMath>
                  </m:oMathPara>
                </a14:m>
                <a:endParaRPr lang="zh-TW" altLang="en-US" dirty="0"/>
              </a:p>
              <a:p>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6265" y="2161316"/>
                <a:ext cx="7897091" cy="1833259"/>
              </a:xfrm>
              <a:prstGeom prst="rect">
                <a:avLst/>
              </a:prstGeom>
              <a:blipFill rotWithShape="1">
                <a:blip r:embed="rId3"/>
                <a:stretch>
                  <a:fillRect l="-695" t="-2000"/>
                </a:stretch>
              </a:blipFill>
            </p:spPr>
            <p:txBody>
              <a:bodyPr/>
              <a:lstStyle/>
              <a:p>
                <a:r>
                  <a:rPr lang="zh-TW" altLang="en-US">
                    <a:noFill/>
                  </a:rPr>
                  <a:t> </a:t>
                </a:r>
              </a:p>
            </p:txBody>
          </p:sp>
        </mc:Fallback>
      </mc:AlternateContent>
      <p:grpSp>
        <p:nvGrpSpPr>
          <p:cNvPr id="10" name="Group 9"/>
          <p:cNvGrpSpPr/>
          <p:nvPr/>
        </p:nvGrpSpPr>
        <p:grpSpPr>
          <a:xfrm>
            <a:off x="338445" y="3973069"/>
            <a:ext cx="3758541" cy="2572272"/>
            <a:chOff x="338446" y="4189251"/>
            <a:chExt cx="3758541" cy="2572272"/>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46" y="4193187"/>
              <a:ext cx="3758541" cy="256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Rectangle 8"/>
                <p:cNvSpPr/>
                <p:nvPr/>
              </p:nvSpPr>
              <p:spPr>
                <a:xfrm>
                  <a:off x="2809199" y="4189251"/>
                  <a:ext cx="1287788" cy="571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𝑝</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a:latin typeface="Cambria Math"/>
                              </a:rPr>
                              <m:t>ⅇ</m:t>
                            </m:r>
                          </m:e>
                          <m:sup>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𝑝</m:t>
                                    </m:r>
                                  </m:e>
                                  <m:sup>
                                    <m:r>
                                      <a:rPr lang="zh-TW" altLang="en-US">
                                        <a:latin typeface="Cambria Math"/>
                                      </a:rPr>
                                      <m:t>2</m:t>
                                    </m:r>
                                  </m:sup>
                                </m:sSup>
                              </m:num>
                              <m:den>
                                <m:r>
                                  <a:rPr lang="zh-TW" altLang="en-US">
                                    <a:latin typeface="Cambria Math"/>
                                  </a:rPr>
                                  <m:t>2⁢</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m:rPr>
                                    <m:sty m:val="p"/>
                                  </m:rPr>
                                  <a:rPr lang="zh-TW" altLang="en-US">
                                    <a:latin typeface="Cambria Math"/>
                                  </a:rPr>
                                  <m:t>kT</m:t>
                                </m:r>
                              </m:den>
                            </m:f>
                          </m:sup>
                        </m:sSup>
                      </m:oMath>
                    </m:oMathPara>
                  </a14:m>
                  <a:endParaRPr lang="zh-TW"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2809199" y="4189251"/>
                  <a:ext cx="1287788" cy="571951"/>
                </a:xfrm>
                <a:prstGeom prst="rect">
                  <a:avLst/>
                </a:prstGeom>
                <a:blipFill rotWithShape="1">
                  <a:blip r:embed="rId5"/>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1" name="TextBox 10"/>
              <p:cNvSpPr txBox="1"/>
              <p:nvPr/>
            </p:nvSpPr>
            <p:spPr>
              <a:xfrm>
                <a:off x="4358246" y="3835730"/>
                <a:ext cx="4524498" cy="1464503"/>
              </a:xfrm>
              <a:prstGeom prst="rect">
                <a:avLst/>
              </a:prstGeom>
              <a:noFill/>
            </p:spPr>
            <p:txBody>
              <a:bodyPr wrap="square" rtlCol="0">
                <a:spAutoFit/>
              </a:bodyPr>
              <a:lstStyle/>
              <a:p>
                <a:r>
                  <a:rPr lang="en-US" altLang="zh-TW" dirty="0" smtClean="0">
                    <a:latin typeface="Cambria Math" pitchFamily="18" charset="0"/>
                    <a:ea typeface="Cambria Math" pitchFamily="18" charset="0"/>
                  </a:rPr>
                  <a:t>Evaluating the internal energy and pressure, we find the very familiar formulas:</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𝜀</m:t>
                          </m:r>
                        </m:e>
                        <m:sub>
                          <m:r>
                            <a:rPr lang="zh-TW" altLang="en-US" i="1">
                              <a:latin typeface="Cambria Math"/>
                            </a:rPr>
                            <m:t>𝑖</m:t>
                          </m:r>
                        </m:sub>
                      </m:sSub>
                      <m:r>
                        <a:rPr lang="zh-TW" altLang="en-US">
                          <a:latin typeface="Cambria Math"/>
                        </a:rPr>
                        <m:t>=</m:t>
                      </m:r>
                      <m:f>
                        <m:fPr>
                          <m:ctrlPr>
                            <a:rPr lang="zh-TW" altLang="en-US" i="1">
                              <a:latin typeface="Cambria Math"/>
                            </a:rPr>
                          </m:ctrlPr>
                        </m:fPr>
                        <m:num>
                          <m:r>
                            <a:rPr lang="zh-TW" altLang="en-US">
                              <a:latin typeface="Cambria Math"/>
                            </a:rPr>
                            <m:t>3</m:t>
                          </m:r>
                        </m:num>
                        <m:den>
                          <m:r>
                            <a:rPr lang="zh-TW" altLang="en-US">
                              <a:latin typeface="Cambria Math"/>
                            </a:rPr>
                            <m:t>2</m:t>
                          </m:r>
                        </m:den>
                      </m:f>
                      <m:r>
                        <a:rPr lang="zh-TW" altLang="en-US">
                          <a:latin typeface="Cambria Math"/>
                        </a:rPr>
                        <m:t>⁢</m:t>
                      </m:r>
                      <m:r>
                        <m:rPr>
                          <m:sty m:val="p"/>
                        </m:rPr>
                        <a:rPr lang="zh-TW" altLang="en-US">
                          <a:latin typeface="Cambria Math"/>
                        </a:rPr>
                        <m:t>nkT</m:t>
                      </m:r>
                    </m:oMath>
                  </m:oMathPara>
                </a14:m>
                <a:endParaRPr lang="zh-TW" altLang="en-US" dirty="0"/>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a:rPr>
                            <m:t>𝓅</m:t>
                          </m:r>
                        </m:e>
                        <m:sub>
                          <m:r>
                            <a:rPr lang="en-US" altLang="zh-TW" b="0" i="1" smtClean="0">
                              <a:latin typeface="Cambria Math"/>
                            </a:rPr>
                            <m:t>𝑔</m:t>
                          </m:r>
                        </m:sub>
                      </m:sSub>
                      <m:r>
                        <a:rPr lang="zh-TW" altLang="en-US">
                          <a:latin typeface="Cambria Math"/>
                        </a:rPr>
                        <m:t>=</m:t>
                      </m:r>
                      <m:r>
                        <m:rPr>
                          <m:sty m:val="p"/>
                        </m:rPr>
                        <a:rPr lang="zh-TW" altLang="en-US">
                          <a:latin typeface="Cambria Math"/>
                        </a:rPr>
                        <m:t>nkT</m:t>
                      </m:r>
                    </m:oMath>
                  </m:oMathPara>
                </a14:m>
                <a:endParaRPr lang="zh-TW"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358246" y="3835730"/>
                <a:ext cx="4524498" cy="1464503"/>
              </a:xfrm>
              <a:prstGeom prst="rect">
                <a:avLst/>
              </a:prstGeom>
              <a:blipFill rotWithShape="1">
                <a:blip r:embed="rId6"/>
                <a:stretch>
                  <a:fillRect l="-1213" t="-2500" r="-1617" b="-8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358246" y="5474524"/>
                <a:ext cx="3332002" cy="1276696"/>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The </a:t>
                </a:r>
                <a:r>
                  <a:rPr lang="en-US" altLang="zh-TW" dirty="0" err="1" smtClean="0">
                    <a:latin typeface="Cambria Math" panose="02040503050406030204" pitchFamily="18" charset="0"/>
                    <a:ea typeface="Cambria Math" panose="02040503050406030204" pitchFamily="18" charset="0"/>
                  </a:rPr>
                  <a:t>adiabati</a:t>
                </a:r>
                <a:r>
                  <a:rPr lang="en-US" altLang="zh-TW" dirty="0">
                    <a:latin typeface="Cambria Math" panose="02040503050406030204" pitchFamily="18" charset="0"/>
                    <a:ea typeface="Cambria Math" panose="02040503050406030204" pitchFamily="18" charset="0"/>
                  </a:rPr>
                  <a:t>c</a:t>
                </a:r>
                <a:r>
                  <a:rPr lang="en-US" altLang="zh-TW" dirty="0" smtClean="0">
                    <a:latin typeface="Cambria Math" panose="02040503050406030204" pitchFamily="18" charset="0"/>
                    <a:ea typeface="Cambria Math" panose="02040503050406030204" pitchFamily="18" charset="0"/>
                  </a:rPr>
                  <a:t> index </a:t>
                </a:r>
                <a14:m>
                  <m:oMath xmlns:m="http://schemas.openxmlformats.org/officeDocument/2006/math">
                    <m:r>
                      <a:rPr lang="zh-TW" altLang="en-US" i="1">
                        <a:latin typeface="Cambria Math" panose="02040503050406030204" pitchFamily="18" charset="0"/>
                      </a:rPr>
                      <m:t>𝛤</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5</m:t>
                        </m:r>
                      </m:num>
                      <m:den>
                        <m:r>
                          <a:rPr lang="zh-TW" altLang="en-US">
                            <a:latin typeface="Cambria Math" panose="02040503050406030204" pitchFamily="18" charset="0"/>
                          </a:rPr>
                          <m:t>3</m:t>
                        </m:r>
                      </m:den>
                    </m:f>
                  </m:oMath>
                </a14:m>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 </a:t>
                </a:r>
                <a:r>
                  <a:rPr lang="en-US" altLang="zh-TW" dirty="0" err="1" smtClean="0">
                    <a:latin typeface="Cambria Math" panose="02040503050406030204" pitchFamily="18" charset="0"/>
                    <a:ea typeface="Cambria Math" panose="02040503050406030204" pitchFamily="18" charset="0"/>
                  </a:rPr>
                  <a:t>polytropic</a:t>
                </a:r>
                <a:r>
                  <a:rPr lang="en-US" altLang="zh-TW" dirty="0" smtClean="0">
                    <a:latin typeface="Cambria Math" panose="02040503050406030204" pitchFamily="18" charset="0"/>
                    <a:ea typeface="Cambria Math" panose="02040503050406030204" pitchFamily="18" charset="0"/>
                  </a:rPr>
                  <a:t> index </a:t>
                </a:r>
                <a14:m>
                  <m:oMath xmlns:m="http://schemas.openxmlformats.org/officeDocument/2006/math">
                    <m:r>
                      <a:rPr lang="zh-TW" altLang="en-US" i="1">
                        <a:latin typeface="Cambria Math" panose="02040503050406030204" pitchFamily="18" charset="0"/>
                      </a:rPr>
                      <m:t>𝑛</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3</m:t>
                        </m:r>
                      </m:num>
                      <m:den>
                        <m:r>
                          <a:rPr lang="zh-TW" altLang="en-US">
                            <a:latin typeface="Cambria Math" panose="02040503050406030204" pitchFamily="18" charset="0"/>
                          </a:rPr>
                          <m:t>2</m:t>
                        </m:r>
                      </m:den>
                    </m:f>
                  </m:oMath>
                </a14:m>
                <a:endParaRPr lang="zh-TW" altLang="en-US" dirty="0">
                  <a:latin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Specific heats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𝐶</m:t>
                        </m:r>
                      </m:e>
                      <m:sub>
                        <m:r>
                          <a:rPr lang="zh-TW" altLang="en-US" i="1">
                            <a:latin typeface="Cambria Math" panose="02040503050406030204" pitchFamily="18" charset="0"/>
                          </a:rPr>
                          <m:t>𝑝</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5</m:t>
                        </m:r>
                      </m:num>
                      <m:den>
                        <m:r>
                          <a:rPr lang="zh-TW" altLang="en-US">
                            <a:latin typeface="Cambria Math" panose="02040503050406030204" pitchFamily="18" charset="0"/>
                          </a:rPr>
                          <m:t>2</m:t>
                        </m:r>
                      </m:den>
                    </m:f>
                    <m:r>
                      <a:rPr lang="zh-TW" altLang="en-US">
                        <a:latin typeface="Cambria Math" panose="02040503050406030204" pitchFamily="18" charset="0"/>
                      </a:rPr>
                      <m:t>⁢</m:t>
                    </m:r>
                    <m:r>
                      <a:rPr lang="zh-TW" altLang="en-US" i="1">
                        <a:latin typeface="Cambria Math" panose="02040503050406030204" pitchFamily="18" charset="0"/>
                      </a:rPr>
                      <m:t>𝑅</m:t>
                    </m:r>
                    <m:r>
                      <a:rPr lang="zh-TW" altLang="en-US" b="0" i="1" smtClean="0">
                        <a:latin typeface="Cambria Math" panose="02040503050406030204" pitchFamily="18" charset="0"/>
                      </a:rPr>
                      <m:t>  </m:t>
                    </m:r>
                    <m:sSub>
                      <m:sSubPr>
                        <m:ctrlPr>
                          <a:rPr lang="zh-TW" altLang="en-US" i="1">
                            <a:latin typeface="Cambria Math"/>
                          </a:rPr>
                        </m:ctrlPr>
                      </m:sSubPr>
                      <m:e>
                        <m:r>
                          <a:rPr lang="zh-TW" altLang="en-US" i="1">
                            <a:latin typeface="Cambria Math" panose="02040503050406030204" pitchFamily="18" charset="0"/>
                          </a:rPr>
                          <m:t>𝐶</m:t>
                        </m:r>
                      </m:e>
                      <m:sub>
                        <m:r>
                          <a:rPr lang="zh-TW" altLang="en-US" i="1">
                            <a:latin typeface="Cambria Math" panose="02040503050406030204" pitchFamily="18" charset="0"/>
                          </a:rPr>
                          <m:t>𝑣</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3</m:t>
                        </m:r>
                      </m:num>
                      <m:den>
                        <m:r>
                          <a:rPr lang="zh-TW" altLang="en-US">
                            <a:latin typeface="Cambria Math" panose="02040503050406030204" pitchFamily="18" charset="0"/>
                          </a:rPr>
                          <m:t>2</m:t>
                        </m:r>
                      </m:den>
                    </m:f>
                    <m:r>
                      <a:rPr lang="zh-TW" altLang="en-US">
                        <a:latin typeface="Cambria Math" panose="02040503050406030204" pitchFamily="18" charset="0"/>
                      </a:rPr>
                      <m:t>⁢</m:t>
                    </m:r>
                    <m:r>
                      <a:rPr lang="zh-TW" altLang="en-US" i="1">
                        <a:latin typeface="Cambria Math" panose="02040503050406030204" pitchFamily="18" charset="0"/>
                      </a:rPr>
                      <m:t>𝑅</m:t>
                    </m:r>
                  </m:oMath>
                </a14:m>
                <a:endParaRPr lang="zh-TW" altLang="en-US" dirty="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58246" y="5474524"/>
                <a:ext cx="3332002" cy="1276696"/>
              </a:xfrm>
              <a:prstGeom prst="rect">
                <a:avLst/>
              </a:prstGeom>
              <a:blipFill rotWithShape="1">
                <a:blip r:embed="rId7"/>
                <a:stretch>
                  <a:fillRect l="-1645" b="-191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884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Pressure for different non-relativistic ideal gas compositions</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1119287" y="1447568"/>
                <a:ext cx="1938288" cy="661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a:latin typeface="Cambria Math"/>
                            </a:rPr>
                            <m:t>𝓅</m:t>
                          </m:r>
                        </m:e>
                        <m:sub>
                          <m:r>
                            <a:rPr lang="en-US" altLang="zh-TW" b="0" i="1" smtClean="0">
                              <a:latin typeface="Cambria Math"/>
                            </a:rPr>
                            <m:t>𝑔</m:t>
                          </m:r>
                        </m:sub>
                      </m:sSub>
                      <m:r>
                        <a:rPr lang="zh-TW" altLang="en-US">
                          <a:latin typeface="Cambria Math"/>
                        </a:rPr>
                        <m:t>=</m:t>
                      </m:r>
                      <m:r>
                        <m:rPr>
                          <m:sty m:val="p"/>
                        </m:rPr>
                        <a:rPr lang="zh-TW" altLang="en-US">
                          <a:latin typeface="Cambria Math"/>
                        </a:rPr>
                        <m:t>nkT</m:t>
                      </m:r>
                      <m:r>
                        <a:rPr lang="zh-TW" altLang="en-US">
                          <a:latin typeface="Cambria Math"/>
                        </a:rPr>
                        <m:t>=</m:t>
                      </m:r>
                      <m:f>
                        <m:fPr>
                          <m:ctrlPr>
                            <a:rPr lang="zh-TW" altLang="en-US" i="1">
                              <a:latin typeface="Cambria Math"/>
                            </a:rPr>
                          </m:ctrlPr>
                        </m:fPr>
                        <m:num>
                          <m:r>
                            <m:rPr>
                              <m:sty m:val="p"/>
                            </m:rPr>
                            <a:rPr lang="zh-TW" altLang="en-US">
                              <a:latin typeface="Cambria Math"/>
                            </a:rPr>
                            <m:t>ρkT</m:t>
                          </m:r>
                        </m:num>
                        <m:den>
                          <m:r>
                            <a:rPr lang="zh-TW" altLang="en-US" i="1">
                              <a:latin typeface="Cambria Math"/>
                            </a:rPr>
                            <m:t>𝜇</m:t>
                          </m:r>
                        </m:den>
                      </m:f>
                    </m:oMath>
                  </m:oMathPara>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119287" y="1447568"/>
                <a:ext cx="1938288" cy="661720"/>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018652" y="1447568"/>
                <a:ext cx="3985315" cy="646331"/>
              </a:xfrm>
              <a:prstGeom prst="rect">
                <a:avLst/>
              </a:prstGeom>
            </p:spPr>
            <p:txBody>
              <a:bodyPr wrap="square">
                <a:spAutoFit/>
              </a:bodyPr>
              <a:lstStyle/>
              <a:p>
                <a14:m>
                  <m:oMath xmlns:m="http://schemas.openxmlformats.org/officeDocument/2006/math">
                    <m:r>
                      <a:rPr lang="zh-TW" altLang="en-US" i="1">
                        <a:latin typeface="Cambria Math"/>
                      </a:rPr>
                      <m:t>𝜇</m:t>
                    </m:r>
                  </m:oMath>
                </a14:m>
                <a:r>
                  <a:rPr lang="zh-TW" altLang="en-US" dirty="0" smtClean="0"/>
                  <a:t> </a:t>
                </a:r>
                <a:r>
                  <a:rPr lang="en-US" altLang="zh-TW" dirty="0" smtClean="0"/>
                  <a:t>is the mean molecular weight, expressed in units of grams per mole</a:t>
                </a:r>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4018652" y="1447568"/>
                <a:ext cx="3985315" cy="646331"/>
              </a:xfrm>
              <a:prstGeom prst="rect">
                <a:avLst/>
              </a:prstGeom>
              <a:blipFill rotWithShape="1">
                <a:blip r:embed="rId3"/>
                <a:stretch>
                  <a:fillRect l="-1223" t="-4717"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753035594"/>
                  </p:ext>
                </p:extLst>
              </p:nvPr>
            </p:nvGraphicFramePr>
            <p:xfrm>
              <a:off x="95360" y="2299294"/>
              <a:ext cx="8725458" cy="2609596"/>
            </p:xfrm>
            <a:graphic>
              <a:graphicData uri="http://schemas.openxmlformats.org/drawingml/2006/table">
                <a:tbl>
                  <a:tblPr firstRow="1" bandRow="1">
                    <a:tableStyleId>{5C22544A-7EE6-4342-B048-85BDC9FD1C3A}</a:tableStyleId>
                  </a:tblPr>
                  <a:tblGrid>
                    <a:gridCol w="3562240"/>
                    <a:gridCol w="2375065"/>
                    <a:gridCol w="2788153"/>
                  </a:tblGrid>
                  <a:tr h="370840">
                    <a:tc>
                      <a:txBody>
                        <a:bodyPr/>
                        <a:lstStyle/>
                        <a:p>
                          <a:pPr algn="ctr"/>
                          <a:r>
                            <a:rPr lang="en-US" altLang="zh-TW" dirty="0" smtClean="0"/>
                            <a:t>Gas Type</a:t>
                          </a: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𝜇</m:t>
                                </m:r>
                              </m:oMath>
                            </m:oMathPara>
                          </a14:m>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i="1" smtClean="0">
                                    <a:latin typeface="Cambria Math"/>
                                  </a:rPr>
                                  <m:t>𝜇</m:t>
                                </m:r>
                                <m:r>
                                  <a:rPr lang="en-US" altLang="zh-TW" b="1" i="0" smtClean="0">
                                    <a:latin typeface="Cambria Math"/>
                                  </a:rPr>
                                  <m:t>(</m:t>
                                </m:r>
                                <m:r>
                                  <a:rPr lang="en-US" altLang="zh-TW" b="1" i="0" smtClean="0">
                                    <a:latin typeface="Cambria Math"/>
                                  </a:rPr>
                                  <m:t>𝐒𝐨𝐥𝐚𝐫</m:t>
                                </m:r>
                                <m:r>
                                  <a:rPr lang="en-US" altLang="zh-TW" b="1" i="0" smtClean="0">
                                    <a:latin typeface="Cambria Math"/>
                                  </a:rPr>
                                  <m:t>)</m:t>
                                </m:r>
                              </m:oMath>
                            </m:oMathPara>
                          </a14:m>
                          <a:endParaRPr lang="zh-TW" altLang="en-US" dirty="0"/>
                        </a:p>
                      </a:txBody>
                      <a:tcPr/>
                    </a:tc>
                  </a:tr>
                  <a:tr h="370840">
                    <a:tc>
                      <a:txBody>
                        <a:bodyPr/>
                        <a:lstStyle/>
                        <a:p>
                          <a:pPr algn="ctr"/>
                          <a:r>
                            <a:rPr lang="en-US" altLang="zh-TW" dirty="0" smtClean="0"/>
                            <a:t>Neutral Hydrogen Gas</a:t>
                          </a:r>
                          <a:endParaRPr lang="zh-TW" altLang="en-US" dirty="0"/>
                        </a:p>
                      </a:txBody>
                      <a:tcPr/>
                    </a:tc>
                    <a:tc>
                      <a:txBody>
                        <a:bodyPr/>
                        <a:lstStyle/>
                        <a:p>
                          <a:pPr algn="ctr"/>
                          <a:r>
                            <a:rPr lang="en-US" altLang="zh-TW" dirty="0" smtClean="0"/>
                            <a:t>1</a:t>
                          </a:r>
                          <a:endParaRPr lang="zh-TW" altLang="en-US" dirty="0"/>
                        </a:p>
                      </a:txBody>
                      <a:tcPr/>
                    </a:tc>
                    <a:tc>
                      <a:txBody>
                        <a:bodyPr/>
                        <a:lstStyle/>
                        <a:p>
                          <a:pPr algn="ctr"/>
                          <a:endParaRPr lang="zh-TW" altLang="en-US" dirty="0"/>
                        </a:p>
                      </a:txBody>
                      <a:tcPr/>
                    </a:tc>
                  </a:tr>
                  <a:tr h="370840">
                    <a:tc>
                      <a:txBody>
                        <a:bodyPr/>
                        <a:lstStyle/>
                        <a:p>
                          <a:pPr algn="ctr"/>
                          <a:r>
                            <a:rPr lang="en-US" altLang="zh-TW" dirty="0" smtClean="0"/>
                            <a:t>Fully Ionized hydrogen gas</a:t>
                          </a:r>
                          <a:endParaRPr lang="zh-TW" altLang="en-US" dirty="0"/>
                        </a:p>
                      </a:txBody>
                      <a:tcPr/>
                    </a:tc>
                    <a:tc>
                      <a:txBody>
                        <a:bodyPr/>
                        <a:lstStyle/>
                        <a:p>
                          <a:pPr algn="ctr"/>
                          <a:r>
                            <a:rPr lang="en-US" altLang="zh-TW" dirty="0" smtClean="0"/>
                            <a:t>0.5</a:t>
                          </a:r>
                          <a:endParaRPr lang="zh-TW" altLang="en-US" dirty="0"/>
                        </a:p>
                      </a:txBody>
                      <a:tcPr/>
                    </a:tc>
                    <a:tc>
                      <a:txBody>
                        <a:bodyPr/>
                        <a:lstStyle/>
                        <a:p>
                          <a:pPr algn="ctr"/>
                          <a:endParaRPr lang="zh-TW" altLang="en-US" dirty="0"/>
                        </a:p>
                      </a:txBody>
                      <a:tcPr/>
                    </a:tc>
                  </a:tr>
                  <a:tr h="370840">
                    <a:tc>
                      <a:txBody>
                        <a:bodyPr/>
                        <a:lstStyle/>
                        <a:p>
                          <a:pPr algn="ctr"/>
                          <a:r>
                            <a:rPr lang="en-US" altLang="zh-TW" dirty="0" smtClean="0"/>
                            <a:t>General Composition Neutral Gas</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a:latin typeface="Cambria Math"/>
                                      </a:rPr>
                                      <m:t>1</m:t>
                                    </m:r>
                                  </m:num>
                                  <m:den>
                                    <m:r>
                                      <a:rPr lang="zh-TW" altLang="en-US" i="1">
                                        <a:latin typeface="Cambria Math"/>
                                      </a:rPr>
                                      <m:t>𝑋</m:t>
                                    </m:r>
                                    <m:r>
                                      <a:rPr lang="zh-TW" altLang="en-US">
                                        <a:latin typeface="Cambria Math"/>
                                      </a:rPr>
                                      <m:t>+0.25</m:t>
                                    </m:r>
                                    <m:r>
                                      <a:rPr lang="zh-TW" altLang="en-US" i="1">
                                        <a:latin typeface="Cambria Math"/>
                                      </a:rPr>
                                      <m:t>𝑌</m:t>
                                    </m:r>
                                    <m:r>
                                      <a:rPr lang="zh-TW" altLang="en-US">
                                        <a:latin typeface="Cambria Math"/>
                                      </a:rPr>
                                      <m:t>+0.06</m:t>
                                    </m:r>
                                    <m:r>
                                      <a:rPr lang="zh-TW" altLang="en-US" i="1">
                                        <a:latin typeface="Cambria Math"/>
                                      </a:rPr>
                                      <m:t>𝑍</m:t>
                                    </m:r>
                                  </m:den>
                                </m:f>
                              </m:oMath>
                            </m:oMathPara>
                          </a14:m>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tc>
                  </a:tr>
                  <a:tr h="370840">
                    <a:tc>
                      <a:txBody>
                        <a:bodyPr/>
                        <a:lstStyle/>
                        <a:p>
                          <a:pPr algn="ctr"/>
                          <a:r>
                            <a:rPr lang="en-US" altLang="zh-TW" dirty="0" smtClean="0"/>
                            <a:t>General</a:t>
                          </a:r>
                          <a:r>
                            <a:rPr lang="en-US" altLang="zh-TW" baseline="0" dirty="0" smtClean="0"/>
                            <a:t> Composition Fully Ionized Gas</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a:latin typeface="Cambria Math"/>
                                      </a:rPr>
                                      <m:t>1</m:t>
                                    </m:r>
                                  </m:num>
                                  <m:den>
                                    <m:r>
                                      <a:rPr lang="en-US" altLang="zh-TW" b="0" i="1" smtClean="0">
                                        <a:latin typeface="Cambria Math"/>
                                      </a:rPr>
                                      <m:t>2</m:t>
                                    </m:r>
                                    <m:r>
                                      <a:rPr lang="zh-TW" altLang="en-US" i="1">
                                        <a:latin typeface="Cambria Math"/>
                                      </a:rPr>
                                      <m:t>𝑋</m:t>
                                    </m:r>
                                    <m:r>
                                      <a:rPr lang="zh-TW" altLang="en-US">
                                        <a:latin typeface="Cambria Math"/>
                                      </a:rPr>
                                      <m:t>+0.</m:t>
                                    </m:r>
                                    <m:r>
                                      <a:rPr lang="en-US" altLang="zh-TW" b="0" i="0" smtClean="0">
                                        <a:latin typeface="Cambria Math"/>
                                      </a:rPr>
                                      <m:t>7</m:t>
                                    </m:r>
                                    <m:r>
                                      <a:rPr lang="zh-TW" altLang="en-US">
                                        <a:latin typeface="Cambria Math"/>
                                      </a:rPr>
                                      <m:t>5</m:t>
                                    </m:r>
                                    <m:r>
                                      <a:rPr lang="zh-TW" altLang="en-US" i="1">
                                        <a:latin typeface="Cambria Math"/>
                                      </a:rPr>
                                      <m:t>𝑌</m:t>
                                    </m:r>
                                    <m:r>
                                      <a:rPr lang="zh-TW" altLang="en-US">
                                        <a:latin typeface="Cambria Math"/>
                                      </a:rPr>
                                      <m:t>+0.</m:t>
                                    </m:r>
                                    <m:r>
                                      <a:rPr lang="en-US" altLang="zh-TW" b="0" i="0" smtClean="0">
                                        <a:latin typeface="Cambria Math"/>
                                      </a:rPr>
                                      <m:t>5</m:t>
                                    </m:r>
                                    <m:r>
                                      <a:rPr lang="zh-TW" altLang="en-US">
                                        <a:latin typeface="Cambria Math"/>
                                      </a:rPr>
                                      <m:t>6</m:t>
                                    </m:r>
                                    <m:r>
                                      <a:rPr lang="zh-TW" altLang="en-US" i="1">
                                        <a:latin typeface="Cambria Math"/>
                                      </a:rPr>
                                      <m:t>𝑍</m:t>
                                    </m:r>
                                  </m:den>
                                </m:f>
                              </m:oMath>
                            </m:oMathPara>
                          </a14:m>
                          <a:endParaRPr lang="zh-TW" altLang="en-US" dirty="0"/>
                        </a:p>
                        <a:p>
                          <a:pPr algn="ctr"/>
                          <a:endParaRPr lang="zh-TW" altLang="en-US" dirty="0"/>
                        </a:p>
                      </a:txBody>
                      <a:tcPr/>
                    </a:tc>
                    <a:tc>
                      <a:txBody>
                        <a:bodyPr/>
                        <a:lstStyle/>
                        <a:p>
                          <a:pPr algn="ctr"/>
                          <a:r>
                            <a:rPr lang="en-US" altLang="zh-TW" dirty="0" smtClean="0"/>
                            <a:t>0.61</a:t>
                          </a:r>
                        </a:p>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a:latin typeface="Cambria Math"/>
                                      </a:rPr>
                                      <m:t>𝓅</m:t>
                                    </m:r>
                                  </m:e>
                                  <m:sub>
                                    <m:r>
                                      <a:rPr lang="en-US" altLang="zh-TW" b="0" i="1" smtClean="0">
                                        <a:latin typeface="Cambria Math"/>
                                      </a:rPr>
                                      <m:t>𝑔</m:t>
                                    </m:r>
                                  </m:sub>
                                </m:sSub>
                                <m:r>
                                  <a:rPr lang="en-US" altLang="zh-TW" b="0" i="1" smtClean="0">
                                    <a:latin typeface="Cambria Math"/>
                                  </a:rPr>
                                  <m:t>=1.63</m:t>
                                </m:r>
                                <m:r>
                                  <m:rPr>
                                    <m:sty m:val="p"/>
                                  </m:rPr>
                                  <a:rPr lang="zh-TW" altLang="en-US" smtClean="0">
                                    <a:latin typeface="Cambria Math"/>
                                  </a:rPr>
                                  <m:t>ρkT</m:t>
                                </m:r>
                              </m:oMath>
                            </m:oMathPara>
                          </a14:m>
                          <a:endParaRPr lang="zh-TW" altLang="en-US"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753035594"/>
                  </p:ext>
                </p:extLst>
              </p:nvPr>
            </p:nvGraphicFramePr>
            <p:xfrm>
              <a:off x="95360" y="2299294"/>
              <a:ext cx="8725458" cy="2609596"/>
            </p:xfrm>
            <a:graphic>
              <a:graphicData uri="http://schemas.openxmlformats.org/drawingml/2006/table">
                <a:tbl>
                  <a:tblPr firstRow="1" bandRow="1">
                    <a:tableStyleId>{5C22544A-7EE6-4342-B048-85BDC9FD1C3A}</a:tableStyleId>
                  </a:tblPr>
                  <a:tblGrid>
                    <a:gridCol w="3562240"/>
                    <a:gridCol w="2375065"/>
                    <a:gridCol w="2788153"/>
                  </a:tblGrid>
                  <a:tr h="370840">
                    <a:tc>
                      <a:txBody>
                        <a:bodyPr/>
                        <a:lstStyle/>
                        <a:p>
                          <a:pPr algn="ctr"/>
                          <a:r>
                            <a:rPr lang="en-US" altLang="zh-TW" dirty="0" smtClean="0"/>
                            <a:t>Gas Type</a:t>
                          </a:r>
                          <a:endParaRPr lang="zh-TW" altLang="en-US" dirty="0"/>
                        </a:p>
                      </a:txBody>
                      <a:tcPr/>
                    </a:tc>
                    <a:tc>
                      <a:txBody>
                        <a:bodyPr/>
                        <a:lstStyle/>
                        <a:p>
                          <a:endParaRPr lang="zh-TW"/>
                        </a:p>
                      </a:txBody>
                      <a:tcPr>
                        <a:blipFill rotWithShape="1">
                          <a:blip r:embed="rId4"/>
                          <a:stretch>
                            <a:fillRect l="-150000" t="-8197" r="-117179" b="-603279"/>
                          </a:stretch>
                        </a:blipFill>
                      </a:tcPr>
                    </a:tc>
                    <a:tc>
                      <a:txBody>
                        <a:bodyPr/>
                        <a:lstStyle/>
                        <a:p>
                          <a:endParaRPr lang="zh-TW"/>
                        </a:p>
                      </a:txBody>
                      <a:tcPr>
                        <a:blipFill rotWithShape="1">
                          <a:blip r:embed="rId4"/>
                          <a:stretch>
                            <a:fillRect l="-213348" t="-8197" b="-603279"/>
                          </a:stretch>
                        </a:blipFill>
                      </a:tcPr>
                    </a:tc>
                  </a:tr>
                  <a:tr h="370840">
                    <a:tc>
                      <a:txBody>
                        <a:bodyPr/>
                        <a:lstStyle/>
                        <a:p>
                          <a:pPr algn="ctr"/>
                          <a:r>
                            <a:rPr lang="en-US" altLang="zh-TW" dirty="0" smtClean="0"/>
                            <a:t>Neutral Hydrogen Gas</a:t>
                          </a:r>
                          <a:endParaRPr lang="zh-TW" altLang="en-US" dirty="0"/>
                        </a:p>
                      </a:txBody>
                      <a:tcPr/>
                    </a:tc>
                    <a:tc>
                      <a:txBody>
                        <a:bodyPr/>
                        <a:lstStyle/>
                        <a:p>
                          <a:pPr algn="ctr"/>
                          <a:r>
                            <a:rPr lang="en-US" altLang="zh-TW" dirty="0" smtClean="0"/>
                            <a:t>1</a:t>
                          </a:r>
                          <a:endParaRPr lang="zh-TW" altLang="en-US" dirty="0"/>
                        </a:p>
                      </a:txBody>
                      <a:tcPr/>
                    </a:tc>
                    <a:tc>
                      <a:txBody>
                        <a:bodyPr/>
                        <a:lstStyle/>
                        <a:p>
                          <a:pPr algn="ctr"/>
                          <a:endParaRPr lang="zh-TW" altLang="en-US" dirty="0"/>
                        </a:p>
                      </a:txBody>
                      <a:tcPr/>
                    </a:tc>
                  </a:tr>
                  <a:tr h="370840">
                    <a:tc>
                      <a:txBody>
                        <a:bodyPr/>
                        <a:lstStyle/>
                        <a:p>
                          <a:pPr algn="ctr"/>
                          <a:r>
                            <a:rPr lang="en-US" altLang="zh-TW" dirty="0" smtClean="0"/>
                            <a:t>Fully Ionized hydrogen gas</a:t>
                          </a:r>
                          <a:endParaRPr lang="zh-TW" altLang="en-US" dirty="0"/>
                        </a:p>
                      </a:txBody>
                      <a:tcPr/>
                    </a:tc>
                    <a:tc>
                      <a:txBody>
                        <a:bodyPr/>
                        <a:lstStyle/>
                        <a:p>
                          <a:pPr algn="ctr"/>
                          <a:r>
                            <a:rPr lang="en-US" altLang="zh-TW" dirty="0" smtClean="0"/>
                            <a:t>0.5</a:t>
                          </a:r>
                          <a:endParaRPr lang="zh-TW" altLang="en-US" dirty="0"/>
                        </a:p>
                      </a:txBody>
                      <a:tcPr/>
                    </a:tc>
                    <a:tc>
                      <a:txBody>
                        <a:bodyPr/>
                        <a:lstStyle/>
                        <a:p>
                          <a:pPr algn="ctr"/>
                          <a:endParaRPr lang="zh-TW" altLang="en-US" dirty="0"/>
                        </a:p>
                      </a:txBody>
                      <a:tcPr/>
                    </a:tc>
                  </a:tr>
                  <a:tr h="611378">
                    <a:tc>
                      <a:txBody>
                        <a:bodyPr/>
                        <a:lstStyle/>
                        <a:p>
                          <a:pPr algn="ctr"/>
                          <a:r>
                            <a:rPr lang="en-US" altLang="zh-TW" dirty="0" smtClean="0"/>
                            <a:t>General Composition Neutral Gas</a:t>
                          </a:r>
                          <a:endParaRPr lang="zh-TW" altLang="en-US" dirty="0"/>
                        </a:p>
                      </a:txBody>
                      <a:tcPr/>
                    </a:tc>
                    <a:tc>
                      <a:txBody>
                        <a:bodyPr/>
                        <a:lstStyle/>
                        <a:p>
                          <a:endParaRPr lang="zh-TW"/>
                        </a:p>
                      </a:txBody>
                      <a:tcPr>
                        <a:blipFill rotWithShape="1">
                          <a:blip r:embed="rId4"/>
                          <a:stretch>
                            <a:fillRect l="-150000" t="-185149" r="-117179" b="-144554"/>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tc>
                  </a:tr>
                  <a:tr h="885698">
                    <a:tc>
                      <a:txBody>
                        <a:bodyPr/>
                        <a:lstStyle/>
                        <a:p>
                          <a:pPr algn="ctr"/>
                          <a:r>
                            <a:rPr lang="en-US" altLang="zh-TW" dirty="0" smtClean="0"/>
                            <a:t>General</a:t>
                          </a:r>
                          <a:r>
                            <a:rPr lang="en-US" altLang="zh-TW" baseline="0" dirty="0" smtClean="0"/>
                            <a:t> Composition Fully Ionized Gas</a:t>
                          </a:r>
                          <a:endParaRPr lang="zh-TW" altLang="en-US" dirty="0"/>
                        </a:p>
                      </a:txBody>
                      <a:tcPr/>
                    </a:tc>
                    <a:tc>
                      <a:txBody>
                        <a:bodyPr/>
                        <a:lstStyle/>
                        <a:p>
                          <a:endParaRPr lang="zh-TW"/>
                        </a:p>
                      </a:txBody>
                      <a:tcPr>
                        <a:blipFill rotWithShape="1">
                          <a:blip r:embed="rId4"/>
                          <a:stretch>
                            <a:fillRect l="-150000" t="-198621" r="-117179" b="-690"/>
                          </a:stretch>
                        </a:blipFill>
                      </a:tcPr>
                    </a:tc>
                    <a:tc>
                      <a:txBody>
                        <a:bodyPr/>
                        <a:lstStyle/>
                        <a:p>
                          <a:endParaRPr lang="zh-TW"/>
                        </a:p>
                      </a:txBody>
                      <a:tcPr>
                        <a:blipFill rotWithShape="1">
                          <a:blip r:embed="rId4"/>
                          <a:stretch>
                            <a:fillRect l="-213348" t="-198621" b="-690"/>
                          </a:stretch>
                        </a:blipFill>
                      </a:tcPr>
                    </a:tc>
                  </a:tr>
                </a:tbl>
              </a:graphicData>
            </a:graphic>
          </p:graphicFrame>
        </mc:Fallback>
      </mc:AlternateContent>
      <mc:AlternateContent xmlns:mc="http://schemas.openxmlformats.org/markup-compatibility/2006" xmlns:a14="http://schemas.microsoft.com/office/drawing/2010/main">
        <mc:Choice Requires="a14">
          <p:sp>
            <p:nvSpPr>
              <p:cNvPr id="10" name="TextBox 9"/>
              <p:cNvSpPr txBox="1"/>
              <p:nvPr/>
            </p:nvSpPr>
            <p:spPr>
              <a:xfrm>
                <a:off x="335162" y="5188673"/>
                <a:ext cx="8485656" cy="842795"/>
              </a:xfrm>
              <a:prstGeom prst="rect">
                <a:avLst/>
              </a:prstGeom>
              <a:noFill/>
            </p:spPr>
            <p:txBody>
              <a:bodyPr wrap="none" rtlCol="0">
                <a:spAutoFit/>
              </a:bodyPr>
              <a:lstStyle/>
              <a:p>
                <a:r>
                  <a:rPr lang="en-US" altLang="zh-TW" sz="1600" dirty="0">
                    <a:latin typeface="Cambria Math" pitchFamily="18" charset="0"/>
                    <a:ea typeface="Cambria Math" pitchFamily="18" charset="0"/>
                  </a:rPr>
                  <a:t>Simple explanation for mean molecular weight</a:t>
                </a:r>
                <a:r>
                  <a:rPr lang="en-US" altLang="zh-TW" sz="1600" dirty="0" smtClean="0">
                    <a:latin typeface="Cambria Math" pitchFamily="18" charset="0"/>
                    <a:ea typeface="Cambria Math" pitchFamily="18" charset="0"/>
                  </a:rPr>
                  <a:t>:</a:t>
                </a:r>
                <a:endParaRPr lang="en-US" altLang="zh-TW" sz="1600" i="1" dirty="0" smtClean="0">
                  <a:latin typeface="Cambria Math"/>
                </a:endParaRPr>
              </a:p>
              <a:p>
                <a:pPr/>
                <a14:m>
                  <m:oMathPara xmlns:m="http://schemas.openxmlformats.org/officeDocument/2006/math">
                    <m:oMathParaPr>
                      <m:jc m:val="centerGroup"/>
                    </m:oMathParaPr>
                    <m:oMath xmlns:m="http://schemas.openxmlformats.org/officeDocument/2006/math">
                      <m:r>
                        <a:rPr lang="zh-TW" altLang="en-US" sz="1600" i="1">
                          <a:latin typeface="Cambria Math"/>
                        </a:rPr>
                        <m:t>𝜇</m:t>
                      </m:r>
                      <m:r>
                        <a:rPr lang="zh-TW" altLang="en-US" sz="1600">
                          <a:latin typeface="Cambria Math"/>
                        </a:rPr>
                        <m:t>=</m:t>
                      </m:r>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𝑀</m:t>
                              </m:r>
                            </m:e>
                            <m:sub>
                              <m:r>
                                <m:rPr>
                                  <m:sty m:val="p"/>
                                </m:rPr>
                                <a:rPr lang="zh-TW" altLang="en-US" sz="1600">
                                  <a:latin typeface="Cambria Math"/>
                                </a:rPr>
                                <m:t>total</m:t>
                              </m:r>
                            </m:sub>
                          </m:sSub>
                        </m:num>
                        <m:den>
                          <m:sSub>
                            <m:sSubPr>
                              <m:ctrlPr>
                                <a:rPr lang="zh-TW" altLang="en-US" sz="1600" i="1">
                                  <a:latin typeface="Cambria Math"/>
                                </a:rPr>
                              </m:ctrlPr>
                            </m:sSubPr>
                            <m:e>
                              <m:r>
                                <a:rPr lang="zh-TW" altLang="en-US" sz="1600" i="1">
                                  <a:latin typeface="Cambria Math"/>
                                </a:rPr>
                                <m:t>𝑁</m:t>
                              </m:r>
                            </m:e>
                            <m:sub>
                              <m:r>
                                <a:rPr lang="zh-TW" altLang="en-US" sz="1600" i="1">
                                  <a:latin typeface="Cambria Math"/>
                                </a:rPr>
                                <m:t>𝐻</m:t>
                              </m:r>
                            </m:sub>
                          </m:sSub>
                          <m:r>
                            <a:rPr lang="zh-TW" altLang="en-US" sz="1600">
                              <a:latin typeface="Cambria Math"/>
                            </a:rPr>
                            <m:t>+</m:t>
                          </m:r>
                          <m:sSub>
                            <m:sSubPr>
                              <m:ctrlPr>
                                <a:rPr lang="zh-TW" altLang="en-US" sz="1600" i="1">
                                  <a:latin typeface="Cambria Math"/>
                                </a:rPr>
                              </m:ctrlPr>
                            </m:sSubPr>
                            <m:e>
                              <m:r>
                                <a:rPr lang="zh-TW" altLang="en-US" sz="1600" i="1">
                                  <a:latin typeface="Cambria Math"/>
                                </a:rPr>
                                <m:t>𝑁</m:t>
                              </m:r>
                            </m:e>
                            <m:sub>
                              <m:r>
                                <m:rPr>
                                  <m:sty m:val="p"/>
                                </m:rPr>
                                <a:rPr lang="zh-TW" altLang="en-US" sz="1600">
                                  <a:latin typeface="Cambria Math"/>
                                </a:rPr>
                                <m:t>He</m:t>
                              </m:r>
                            </m:sub>
                          </m:sSub>
                          <m:r>
                            <a:rPr lang="zh-TW" altLang="en-US" sz="1600">
                              <a:latin typeface="Cambria Math"/>
                            </a:rPr>
                            <m:t>+</m:t>
                          </m:r>
                          <m:sSub>
                            <m:sSubPr>
                              <m:ctrlPr>
                                <a:rPr lang="zh-TW" altLang="en-US" sz="1600" i="1">
                                  <a:latin typeface="Cambria Math"/>
                                </a:rPr>
                              </m:ctrlPr>
                            </m:sSubPr>
                            <m:e>
                              <m:r>
                                <a:rPr lang="zh-TW" altLang="en-US" sz="1600" i="1">
                                  <a:latin typeface="Cambria Math"/>
                                </a:rPr>
                                <m:t>𝑁</m:t>
                              </m:r>
                            </m:e>
                            <m:sub>
                              <m:r>
                                <m:rPr>
                                  <m:sty m:val="p"/>
                                </m:rPr>
                                <a:rPr lang="zh-TW" altLang="en-US" sz="1600">
                                  <a:latin typeface="Cambria Math"/>
                                </a:rPr>
                                <m:t>Metal</m:t>
                              </m:r>
                            </m:sub>
                          </m:sSub>
                        </m:den>
                      </m:f>
                      <m:r>
                        <a:rPr lang="zh-TW" altLang="en-US" sz="1600">
                          <a:latin typeface="Cambria Math"/>
                        </a:rPr>
                        <m:t>=</m:t>
                      </m:r>
                      <m:f>
                        <m:fPr>
                          <m:ctrlPr>
                            <a:rPr lang="zh-TW" altLang="en-US" sz="1600" i="1">
                              <a:latin typeface="Cambria Math"/>
                            </a:rPr>
                          </m:ctrlPr>
                        </m:fPr>
                        <m:num>
                          <m:sSub>
                            <m:sSubPr>
                              <m:ctrlPr>
                                <a:rPr lang="zh-TW" altLang="en-US" sz="1600" i="1">
                                  <a:latin typeface="Cambria Math"/>
                                </a:rPr>
                              </m:ctrlPr>
                            </m:sSubPr>
                            <m:e>
                              <m:r>
                                <a:rPr lang="zh-TW" altLang="en-US" sz="1600" i="1">
                                  <a:latin typeface="Cambria Math"/>
                                </a:rPr>
                                <m:t>𝑀</m:t>
                              </m:r>
                            </m:e>
                            <m:sub>
                              <m:r>
                                <m:rPr>
                                  <m:sty m:val="p"/>
                                </m:rPr>
                                <a:rPr lang="zh-TW" altLang="en-US" sz="1600">
                                  <a:latin typeface="Cambria Math"/>
                                </a:rPr>
                                <m:t>tot</m:t>
                              </m:r>
                            </m:sub>
                          </m:sSub>
                        </m:num>
                        <m:den>
                          <m:sSub>
                            <m:sSubPr>
                              <m:ctrlPr>
                                <a:rPr lang="zh-TW" altLang="en-US" sz="1600" i="1">
                                  <a:latin typeface="Cambria Math"/>
                                </a:rPr>
                              </m:ctrlPr>
                            </m:sSubPr>
                            <m:e>
                              <m:r>
                                <a:rPr lang="zh-TW" altLang="en-US" sz="1600" i="1">
                                  <a:latin typeface="Cambria Math"/>
                                </a:rPr>
                                <m:t>𝑀</m:t>
                              </m:r>
                            </m:e>
                            <m:sub>
                              <m:r>
                                <m:rPr>
                                  <m:sty m:val="p"/>
                                </m:rPr>
                                <a:rPr lang="zh-TW" altLang="en-US" sz="1600">
                                  <a:latin typeface="Cambria Math"/>
                                </a:rPr>
                                <m:t>tot</m:t>
                              </m:r>
                            </m:sub>
                          </m:sSub>
                          <m:r>
                            <a:rPr lang="zh-TW" altLang="en-US" sz="1600">
                              <a:latin typeface="Cambria Math"/>
                            </a:rPr>
                            <m:t>·</m:t>
                          </m:r>
                          <m:r>
                            <a:rPr lang="zh-TW" altLang="en-US" sz="1600" i="1">
                              <a:latin typeface="Cambria Math"/>
                            </a:rPr>
                            <m:t>𝑋</m:t>
                          </m:r>
                          <m:r>
                            <a:rPr lang="zh-TW" altLang="en-US" sz="1600">
                              <a:latin typeface="Cambria Math"/>
                            </a:rPr>
                            <m:t>+</m:t>
                          </m:r>
                          <m:sSub>
                            <m:sSubPr>
                              <m:ctrlPr>
                                <a:rPr lang="zh-TW" altLang="en-US" sz="1600" i="1">
                                  <a:latin typeface="Cambria Math"/>
                                </a:rPr>
                              </m:ctrlPr>
                            </m:sSubPr>
                            <m:e>
                              <m:r>
                                <a:rPr lang="zh-TW" altLang="en-US" sz="1600" i="1">
                                  <a:latin typeface="Cambria Math"/>
                                </a:rPr>
                                <m:t>𝑀</m:t>
                              </m:r>
                            </m:e>
                            <m:sub>
                              <m:r>
                                <m:rPr>
                                  <m:sty m:val="p"/>
                                </m:rPr>
                                <a:rPr lang="zh-TW" altLang="en-US" sz="1600">
                                  <a:latin typeface="Cambria Math"/>
                                </a:rPr>
                                <m:t>tot</m:t>
                              </m:r>
                            </m:sub>
                          </m:sSub>
                          <m:r>
                            <a:rPr lang="zh-TW" altLang="en-US" sz="1600">
                              <a:latin typeface="Cambria Math"/>
                            </a:rPr>
                            <m:t>·</m:t>
                          </m:r>
                          <m:f>
                            <m:fPr>
                              <m:type m:val="lin"/>
                              <m:ctrlPr>
                                <a:rPr lang="zh-TW" altLang="en-US" sz="1600" i="1">
                                  <a:latin typeface="Cambria Math"/>
                                </a:rPr>
                              </m:ctrlPr>
                            </m:fPr>
                            <m:num>
                              <m:r>
                                <a:rPr lang="zh-TW" altLang="en-US" sz="1600" i="1">
                                  <a:latin typeface="Cambria Math"/>
                                </a:rPr>
                                <m:t>𝑌</m:t>
                              </m:r>
                            </m:num>
                            <m:den>
                              <m:r>
                                <a:rPr lang="zh-TW" altLang="en-US" sz="1600">
                                  <a:latin typeface="Cambria Math"/>
                                </a:rPr>
                                <m:t>4</m:t>
                              </m:r>
                            </m:den>
                          </m:f>
                          <m:r>
                            <a:rPr lang="zh-TW" altLang="en-US" sz="1600">
                              <a:latin typeface="Cambria Math"/>
                            </a:rPr>
                            <m:t>+</m:t>
                          </m:r>
                          <m:sSub>
                            <m:sSubPr>
                              <m:ctrlPr>
                                <a:rPr lang="zh-TW" altLang="en-US" sz="1600" i="1">
                                  <a:latin typeface="Cambria Math"/>
                                </a:rPr>
                              </m:ctrlPr>
                            </m:sSubPr>
                            <m:e>
                              <m:r>
                                <a:rPr lang="zh-TW" altLang="en-US" sz="1600" i="1">
                                  <a:latin typeface="Cambria Math"/>
                                </a:rPr>
                                <m:t>𝑀</m:t>
                              </m:r>
                            </m:e>
                            <m:sub>
                              <m:r>
                                <m:rPr>
                                  <m:sty m:val="p"/>
                                </m:rPr>
                                <a:rPr lang="zh-TW" altLang="en-US" sz="1600">
                                  <a:latin typeface="Cambria Math"/>
                                </a:rPr>
                                <m:t>metal</m:t>
                              </m:r>
                            </m:sub>
                          </m:sSub>
                          <m:r>
                            <a:rPr lang="zh-TW" altLang="en-US" sz="1600">
                              <a:latin typeface="Cambria Math"/>
                            </a:rPr>
                            <m:t>·</m:t>
                          </m:r>
                          <m:f>
                            <m:fPr>
                              <m:type m:val="lin"/>
                              <m:ctrlPr>
                                <a:rPr lang="zh-TW" altLang="en-US" sz="1600" i="1">
                                  <a:latin typeface="Cambria Math"/>
                                </a:rPr>
                              </m:ctrlPr>
                            </m:fPr>
                            <m:num>
                              <m:r>
                                <a:rPr lang="zh-TW" altLang="en-US" sz="1600" i="1">
                                  <a:latin typeface="Cambria Math"/>
                                </a:rPr>
                                <m:t>𝑍</m:t>
                              </m:r>
                            </m:num>
                            <m:den>
                              <m:sSub>
                                <m:sSubPr>
                                  <m:ctrlPr>
                                    <a:rPr lang="zh-TW" altLang="en-US" sz="1600" i="1">
                                      <a:latin typeface="Cambria Math"/>
                                    </a:rPr>
                                  </m:ctrlPr>
                                </m:sSubPr>
                                <m:e>
                                  <m:r>
                                    <a:rPr lang="zh-TW" altLang="en-US" sz="1600" i="1">
                                      <a:latin typeface="Cambria Math"/>
                                    </a:rPr>
                                    <m:t>𝑚</m:t>
                                  </m:r>
                                </m:e>
                                <m:sub>
                                  <m:r>
                                    <m:rPr>
                                      <m:sty m:val="p"/>
                                    </m:rPr>
                                    <a:rPr lang="zh-TW" altLang="en-US" sz="1600">
                                      <a:latin typeface="Cambria Math"/>
                                    </a:rPr>
                                    <m:t>metal</m:t>
                                  </m:r>
                                </m:sub>
                              </m:sSub>
                            </m:den>
                          </m:f>
                        </m:den>
                      </m:f>
                      <m:r>
                        <a:rPr lang="zh-TW" altLang="en-US" sz="1600">
                          <a:latin typeface="Cambria Math"/>
                        </a:rPr>
                        <m:t>=</m:t>
                      </m:r>
                      <m:f>
                        <m:fPr>
                          <m:ctrlPr>
                            <a:rPr lang="zh-TW" altLang="en-US" sz="1600" i="1">
                              <a:latin typeface="Cambria Math"/>
                            </a:rPr>
                          </m:ctrlPr>
                        </m:fPr>
                        <m:num>
                          <m:r>
                            <a:rPr lang="zh-TW" altLang="en-US" sz="1600">
                              <a:latin typeface="Cambria Math"/>
                            </a:rPr>
                            <m:t>1</m:t>
                          </m:r>
                        </m:num>
                        <m:den>
                          <m:r>
                            <a:rPr lang="zh-TW" altLang="en-US" sz="1600" i="1">
                              <a:latin typeface="Cambria Math"/>
                            </a:rPr>
                            <m:t>𝑋</m:t>
                          </m:r>
                          <m:r>
                            <a:rPr lang="zh-TW" altLang="en-US" sz="1600">
                              <a:latin typeface="Cambria Math"/>
                            </a:rPr>
                            <m:t>+0.25</m:t>
                          </m:r>
                          <m:r>
                            <a:rPr lang="zh-TW" altLang="en-US" sz="1600" i="1">
                              <a:latin typeface="Cambria Math"/>
                            </a:rPr>
                            <m:t>𝑌</m:t>
                          </m:r>
                          <m:r>
                            <a:rPr lang="zh-TW" altLang="en-US" sz="1600">
                              <a:latin typeface="Cambria Math"/>
                            </a:rPr>
                            <m:t>+</m:t>
                          </m:r>
                          <m:f>
                            <m:fPr>
                              <m:type m:val="lin"/>
                              <m:ctrlPr>
                                <a:rPr lang="zh-TW" altLang="en-US" sz="1600" i="1">
                                  <a:latin typeface="Cambria Math"/>
                                </a:rPr>
                              </m:ctrlPr>
                            </m:fPr>
                            <m:num>
                              <m:r>
                                <a:rPr lang="zh-TW" altLang="en-US" sz="1600" i="1">
                                  <a:latin typeface="Cambria Math"/>
                                </a:rPr>
                                <m:t>𝑍</m:t>
                              </m:r>
                            </m:num>
                            <m:den>
                              <m:sSub>
                                <m:sSubPr>
                                  <m:ctrlPr>
                                    <a:rPr lang="zh-TW" altLang="en-US" sz="1600" i="1">
                                      <a:latin typeface="Cambria Math"/>
                                    </a:rPr>
                                  </m:ctrlPr>
                                </m:sSubPr>
                                <m:e>
                                  <m:r>
                                    <a:rPr lang="zh-TW" altLang="en-US" sz="1600" i="1">
                                      <a:latin typeface="Cambria Math"/>
                                    </a:rPr>
                                    <m:t>𝑚</m:t>
                                  </m:r>
                                </m:e>
                                <m:sub>
                                  <m:r>
                                    <m:rPr>
                                      <m:sty m:val="p"/>
                                    </m:rPr>
                                    <a:rPr lang="zh-TW" altLang="en-US" sz="1600">
                                      <a:latin typeface="Cambria Math"/>
                                    </a:rPr>
                                    <m:t>metal</m:t>
                                  </m:r>
                                </m:sub>
                              </m:sSub>
                            </m:den>
                          </m:f>
                        </m:den>
                      </m:f>
                    </m:oMath>
                  </m:oMathPara>
                </a14:m>
                <a:endParaRPr lang="zh-TW" alt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35162" y="5188673"/>
                <a:ext cx="8485656" cy="842795"/>
              </a:xfrm>
              <a:prstGeom prst="rect">
                <a:avLst/>
              </a:prstGeom>
              <a:blipFill rotWithShape="1">
                <a:blip r:embed="rId5"/>
                <a:stretch>
                  <a:fillRect l="-431" t="-28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08272" y="6162096"/>
                <a:ext cx="87274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𝑀</m:t>
                          </m:r>
                        </m:e>
                        <m:sub>
                          <m:r>
                            <m:rPr>
                              <m:sty m:val="p"/>
                            </m:rPr>
                            <a:rPr lang="zh-TW" altLang="en-US">
                              <a:latin typeface="Cambria Math"/>
                            </a:rPr>
                            <m:t>tot</m:t>
                          </m:r>
                        </m:sub>
                      </m:sSub>
                      <m:r>
                        <a:rPr lang="zh-TW" altLang="en-US">
                          <a:latin typeface="Cambria Math"/>
                        </a:rPr>
                        <m:t>·</m:t>
                      </m:r>
                      <m:r>
                        <a:rPr lang="zh-TW" altLang="en-US" i="1">
                          <a:latin typeface="Cambria Math"/>
                        </a:rPr>
                        <m:t>𝑋</m:t>
                      </m:r>
                      <m:r>
                        <a:rPr lang="zh-TW" altLang="en-US">
                          <a:latin typeface="Cambria Math"/>
                        </a:rPr>
                        <m:t>=</m:t>
                      </m:r>
                      <m:sSub>
                        <m:sSubPr>
                          <m:ctrlPr>
                            <a:rPr lang="zh-TW" altLang="en-US" i="1">
                              <a:latin typeface="Cambria Math"/>
                            </a:rPr>
                          </m:ctrlPr>
                        </m:sSubPr>
                        <m:e>
                          <m:r>
                            <a:rPr lang="zh-TW" altLang="en-US" i="1">
                              <a:latin typeface="Cambria Math"/>
                            </a:rPr>
                            <m:t>𝑀</m:t>
                          </m:r>
                        </m:e>
                        <m:sub>
                          <m:r>
                            <a:rPr lang="zh-TW" altLang="en-US" i="1">
                              <a:latin typeface="Cambria Math"/>
                            </a:rPr>
                            <m:t>𝐻</m:t>
                          </m:r>
                        </m:sub>
                      </m:sSub>
                      <m:r>
                        <a:rPr lang="zh-TW" altLang="en-US">
                          <a:latin typeface="Cambria Math"/>
                        </a:rPr>
                        <m:t>=</m:t>
                      </m:r>
                      <m:sSub>
                        <m:sSubPr>
                          <m:ctrlPr>
                            <a:rPr lang="zh-TW" altLang="en-US" i="1">
                              <a:latin typeface="Cambria Math"/>
                            </a:rPr>
                          </m:ctrlPr>
                        </m:sSubPr>
                        <m:e>
                          <m:r>
                            <a:rPr lang="zh-TW" altLang="en-US" i="1">
                              <a:latin typeface="Cambria Math"/>
                            </a:rPr>
                            <m:t>𝑁</m:t>
                          </m:r>
                        </m:e>
                        <m:sub>
                          <m:r>
                            <a:rPr lang="zh-TW" altLang="en-US" i="1">
                              <a:latin typeface="Cambria Math"/>
                            </a:rPr>
                            <m:t>𝐻</m:t>
                          </m:r>
                        </m:sub>
                      </m:sSub>
                      <m:r>
                        <a:rPr lang="zh-TW" altLang="en-US">
                          <a:latin typeface="Cambria Math"/>
                        </a:rPr>
                        <m:t>·1</m:t>
                      </m:r>
                      <m:r>
                        <a:rPr lang="zh-TW" altLang="en-US" b="0" i="1" smtClean="0">
                          <a:latin typeface="Cambria Math"/>
                        </a:rPr>
                        <m:t> </m:t>
                      </m:r>
                      <m:r>
                        <a:rPr lang="en-US" altLang="zh-TW" b="0" i="1" smtClean="0">
                          <a:latin typeface="Cambria Math"/>
                        </a:rPr>
                        <m:t>; </m:t>
                      </m:r>
                      <m:sSub>
                        <m:sSubPr>
                          <m:ctrlPr>
                            <a:rPr lang="zh-TW" altLang="en-US" i="1">
                              <a:latin typeface="Cambria Math"/>
                            </a:rPr>
                          </m:ctrlPr>
                        </m:sSubPr>
                        <m:e>
                          <m:r>
                            <a:rPr lang="zh-TW" altLang="en-US" i="1">
                              <a:latin typeface="Cambria Math"/>
                            </a:rPr>
                            <m:t>𝑀</m:t>
                          </m:r>
                        </m:e>
                        <m:sub>
                          <m:r>
                            <m:rPr>
                              <m:sty m:val="p"/>
                            </m:rPr>
                            <a:rPr lang="zh-TW" altLang="en-US">
                              <a:latin typeface="Cambria Math"/>
                            </a:rPr>
                            <m:t>tot</m:t>
                          </m:r>
                        </m:sub>
                      </m:sSub>
                      <m:r>
                        <a:rPr lang="zh-TW" altLang="en-US">
                          <a:latin typeface="Cambria Math"/>
                        </a:rPr>
                        <m:t>·</m:t>
                      </m:r>
                      <m:r>
                        <a:rPr lang="zh-TW" altLang="en-US" i="1">
                          <a:latin typeface="Cambria Math"/>
                        </a:rPr>
                        <m:t>𝑌</m:t>
                      </m:r>
                      <m:r>
                        <a:rPr lang="zh-TW" altLang="en-US">
                          <a:latin typeface="Cambria Math"/>
                        </a:rPr>
                        <m:t>=</m:t>
                      </m:r>
                      <m:sSub>
                        <m:sSubPr>
                          <m:ctrlPr>
                            <a:rPr lang="zh-TW" altLang="en-US" i="1">
                              <a:latin typeface="Cambria Math"/>
                            </a:rPr>
                          </m:ctrlPr>
                        </m:sSubPr>
                        <m:e>
                          <m:r>
                            <a:rPr lang="zh-TW" altLang="en-US" i="1">
                              <a:latin typeface="Cambria Math"/>
                            </a:rPr>
                            <m:t>𝑀</m:t>
                          </m:r>
                        </m:e>
                        <m:sub>
                          <m:r>
                            <m:rPr>
                              <m:sty m:val="p"/>
                            </m:rPr>
                            <a:rPr lang="zh-TW" altLang="en-US">
                              <a:latin typeface="Cambria Math"/>
                            </a:rPr>
                            <m:t>He</m:t>
                          </m:r>
                        </m:sub>
                      </m:sSub>
                      <m:r>
                        <a:rPr lang="zh-TW" altLang="en-US">
                          <a:latin typeface="Cambria Math"/>
                        </a:rPr>
                        <m:t>=</m:t>
                      </m:r>
                      <m:sSub>
                        <m:sSubPr>
                          <m:ctrlPr>
                            <a:rPr lang="zh-TW" altLang="en-US" i="1">
                              <a:latin typeface="Cambria Math"/>
                            </a:rPr>
                          </m:ctrlPr>
                        </m:sSubPr>
                        <m:e>
                          <m:r>
                            <a:rPr lang="zh-TW" altLang="en-US" i="1">
                              <a:latin typeface="Cambria Math"/>
                            </a:rPr>
                            <m:t>𝑁</m:t>
                          </m:r>
                        </m:e>
                        <m:sub>
                          <m:r>
                            <m:rPr>
                              <m:sty m:val="p"/>
                            </m:rPr>
                            <a:rPr lang="zh-TW" altLang="en-US">
                              <a:latin typeface="Cambria Math"/>
                            </a:rPr>
                            <m:t>He</m:t>
                          </m:r>
                        </m:sub>
                      </m:sSub>
                      <m:r>
                        <a:rPr lang="zh-TW" altLang="en-US">
                          <a:latin typeface="Cambria Math"/>
                        </a:rPr>
                        <m:t>·4</m:t>
                      </m:r>
                      <m:r>
                        <a:rPr lang="en-US" altLang="zh-TW" b="0" i="0" smtClean="0">
                          <a:latin typeface="Cambria Math"/>
                        </a:rPr>
                        <m:t> ;</m:t>
                      </m:r>
                      <m:sSub>
                        <m:sSubPr>
                          <m:ctrlPr>
                            <a:rPr lang="zh-TW" altLang="en-US" i="1">
                              <a:latin typeface="Cambria Math"/>
                            </a:rPr>
                          </m:ctrlPr>
                        </m:sSubPr>
                        <m:e>
                          <m:r>
                            <a:rPr lang="zh-TW" altLang="en-US" i="1">
                              <a:latin typeface="Cambria Math"/>
                            </a:rPr>
                            <m:t>𝑀</m:t>
                          </m:r>
                        </m:e>
                        <m:sub>
                          <m:r>
                            <m:rPr>
                              <m:sty m:val="p"/>
                            </m:rPr>
                            <a:rPr lang="zh-TW" altLang="en-US">
                              <a:latin typeface="Cambria Math"/>
                            </a:rPr>
                            <m:t>tot</m:t>
                          </m:r>
                        </m:sub>
                      </m:sSub>
                      <m:r>
                        <a:rPr lang="zh-TW" altLang="en-US">
                          <a:latin typeface="Cambria Math"/>
                        </a:rPr>
                        <m:t>·</m:t>
                      </m:r>
                      <m:r>
                        <a:rPr lang="zh-TW" altLang="en-US" i="1">
                          <a:latin typeface="Cambria Math"/>
                        </a:rPr>
                        <m:t>𝑍</m:t>
                      </m:r>
                      <m:r>
                        <a:rPr lang="zh-TW" altLang="en-US">
                          <a:latin typeface="Cambria Math"/>
                        </a:rPr>
                        <m:t>=</m:t>
                      </m:r>
                      <m:sSub>
                        <m:sSubPr>
                          <m:ctrlPr>
                            <a:rPr lang="zh-TW" altLang="en-US" i="1">
                              <a:latin typeface="Cambria Math"/>
                            </a:rPr>
                          </m:ctrlPr>
                        </m:sSubPr>
                        <m:e>
                          <m:r>
                            <a:rPr lang="zh-TW" altLang="en-US" i="1">
                              <a:latin typeface="Cambria Math"/>
                            </a:rPr>
                            <m:t>𝑀</m:t>
                          </m:r>
                        </m:e>
                        <m:sub>
                          <m:r>
                            <m:rPr>
                              <m:sty m:val="p"/>
                            </m:rPr>
                            <a:rPr lang="zh-TW" altLang="en-US">
                              <a:latin typeface="Cambria Math"/>
                            </a:rPr>
                            <m:t>metal</m:t>
                          </m:r>
                        </m:sub>
                      </m:sSub>
                      <m:r>
                        <a:rPr lang="zh-TW" altLang="en-US">
                          <a:latin typeface="Cambria Math"/>
                        </a:rPr>
                        <m:t>=</m:t>
                      </m:r>
                      <m:sSub>
                        <m:sSubPr>
                          <m:ctrlPr>
                            <a:rPr lang="zh-TW" altLang="en-US" i="1">
                              <a:latin typeface="Cambria Math"/>
                            </a:rPr>
                          </m:ctrlPr>
                        </m:sSubPr>
                        <m:e>
                          <m:r>
                            <a:rPr lang="zh-TW" altLang="en-US" i="1">
                              <a:latin typeface="Cambria Math"/>
                            </a:rPr>
                            <m:t>𝑁</m:t>
                          </m:r>
                        </m:e>
                        <m:sub>
                          <m:r>
                            <m:rPr>
                              <m:sty m:val="p"/>
                            </m:rPr>
                            <a:rPr lang="zh-TW" altLang="en-US">
                              <a:latin typeface="Cambria Math"/>
                            </a:rPr>
                            <m:t>metal</m:t>
                          </m:r>
                        </m:sub>
                      </m:sSub>
                      <m:r>
                        <a:rPr lang="zh-TW" altLang="en-US">
                          <a:latin typeface="Cambria Math"/>
                        </a:rPr>
                        <m:t>·</m:t>
                      </m:r>
                      <m:sSub>
                        <m:sSubPr>
                          <m:ctrlPr>
                            <a:rPr lang="zh-TW" altLang="en-US" i="1">
                              <a:latin typeface="Cambria Math"/>
                            </a:rPr>
                          </m:ctrlPr>
                        </m:sSubPr>
                        <m:e>
                          <m:r>
                            <a:rPr lang="zh-TW" altLang="en-US" i="1">
                              <a:latin typeface="Cambria Math"/>
                            </a:rPr>
                            <m:t>𝑚</m:t>
                          </m:r>
                        </m:e>
                        <m:sub>
                          <m:r>
                            <m:rPr>
                              <m:sty m:val="p"/>
                            </m:rPr>
                            <a:rPr lang="zh-TW" altLang="en-US">
                              <a:latin typeface="Cambria Math"/>
                            </a:rPr>
                            <m:t>metal</m:t>
                          </m:r>
                        </m:sub>
                      </m:sSub>
                    </m:oMath>
                  </m:oMathPara>
                </a14:m>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08272" y="6162096"/>
                <a:ext cx="8727453" cy="369332"/>
              </a:xfrm>
              <a:prstGeom prst="rect">
                <a:avLst/>
              </a:prstGeom>
              <a:blipFill rotWithShape="1">
                <a:blip r:embed="rId6"/>
                <a:stretch>
                  <a:fillRect b="-1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3621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Relativistic </a:t>
            </a:r>
            <a:r>
              <a:rPr lang="en-US" altLang="zh-TW" dirty="0"/>
              <a:t>Ideal Gas: Tenuous, </a:t>
            </a:r>
            <a:r>
              <a:rPr lang="en-US" altLang="zh-TW" dirty="0" smtClean="0">
                <a:solidFill>
                  <a:srgbClr val="FF0000"/>
                </a:solidFill>
              </a:rPr>
              <a:t>Hot</a:t>
            </a:r>
            <a:r>
              <a:rPr lang="en-US" altLang="zh-TW" dirty="0" smtClean="0"/>
              <a:t> </a:t>
            </a:r>
            <a:r>
              <a:rPr lang="en-US" altLang="zh-TW" dirty="0"/>
              <a:t>Fermions (</a:t>
            </a:r>
            <a:r>
              <a:rPr lang="en-US" altLang="zh-TW" dirty="0" smtClean="0"/>
              <a:t>Ch9.3.1.2)</a:t>
            </a:r>
            <a:endParaRPr lang="zh-TW" altLang="en-US" dirty="0"/>
          </a:p>
        </p:txBody>
      </p:sp>
      <mc:AlternateContent xmlns:mc="http://schemas.openxmlformats.org/markup-compatibility/2006" xmlns:a14="http://schemas.microsoft.com/office/drawing/2010/main">
        <mc:Choice Requires="a14">
          <p:sp>
            <p:nvSpPr>
              <p:cNvPr id="5" name="Rectangle 4"/>
              <p:cNvSpPr/>
              <p:nvPr/>
            </p:nvSpPr>
            <p:spPr>
              <a:xfrm>
                <a:off x="490824" y="1232671"/>
                <a:ext cx="8120763" cy="22202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m:rPr>
                              <m:sty m:val="p"/>
                            </m:rPr>
                            <a:rPr lang="zh-TW" altLang="en-US">
                              <a:latin typeface="Cambria Math"/>
                            </a:rPr>
                            <m:t>dn</m:t>
                          </m:r>
                        </m:num>
                        <m:den>
                          <m:r>
                            <m:rPr>
                              <m:sty m:val="p"/>
                            </m:rPr>
                            <a:rPr lang="zh-TW" altLang="en-US">
                              <a:latin typeface="Cambria Math"/>
                            </a:rPr>
                            <m:t>dp</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𝑔</m:t>
                              </m:r>
                            </m:e>
                            <m:sub>
                              <m:r>
                                <a:rPr lang="zh-TW" altLang="en-US" i="1">
                                  <a:latin typeface="Cambria Math"/>
                                </a:rPr>
                                <m:t>𝑠</m:t>
                              </m:r>
                            </m:sub>
                          </m:sSub>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f>
                        <m:fPr>
                          <m:ctrlPr>
                            <a:rPr lang="zh-TW" altLang="en-US" i="1">
                              <a:latin typeface="Cambria Math"/>
                            </a:rPr>
                          </m:ctrlPr>
                        </m:fPr>
                        <m:num>
                          <m:r>
                            <a:rPr lang="zh-TW" altLang="en-US">
                              <a:latin typeface="Cambria Math"/>
                            </a:rPr>
                            <m:t>4⁢</m:t>
                          </m:r>
                          <m:sSup>
                            <m:sSupPr>
                              <m:ctrlPr>
                                <a:rPr lang="zh-TW" altLang="en-US" i="1">
                                  <a:latin typeface="Cambria Math"/>
                                </a:rPr>
                              </m:ctrlPr>
                            </m:sSupPr>
                            <m:e>
                              <m:r>
                                <m:rPr>
                                  <m:sty m:val="p"/>
                                </m:rPr>
                                <a:rPr lang="zh-TW" altLang="en-US">
                                  <a:latin typeface="Cambria Math"/>
                                </a:rPr>
                                <m:t>πp</m:t>
                              </m:r>
                            </m:e>
                            <m:sup>
                              <m:r>
                                <a:rPr lang="zh-TW" altLang="en-US">
                                  <a:latin typeface="Cambria Math"/>
                                </a:rPr>
                                <m:t>3</m:t>
                              </m:r>
                            </m:sup>
                          </m:sSup>
                        </m:num>
                        <m:den>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r>
                                        <a:rPr lang="zh-TW" altLang="en-US" i="1">
                                          <a:latin typeface="Cambria Math"/>
                                        </a:rPr>
                                        <m:t>𝜀</m:t>
                                      </m:r>
                                      <m:r>
                                        <a:rPr lang="zh-TW" altLang="en-US">
                                          <a:latin typeface="Cambria Math"/>
                                        </a:rPr>
                                        <m:t>⁢</m:t>
                                      </m:r>
                                      <m:d>
                                        <m:dPr>
                                          <m:ctrlPr>
                                            <a:rPr lang="zh-TW" altLang="en-US" i="1">
                                              <a:latin typeface="Cambria Math"/>
                                            </a:rPr>
                                          </m:ctrlPr>
                                        </m:dPr>
                                        <m:e>
                                          <m:r>
                                            <a:rPr lang="zh-TW" altLang="en-US" i="1">
                                              <a:latin typeface="Cambria Math"/>
                                            </a:rPr>
                                            <m:t>𝑝</m:t>
                                          </m:r>
                                        </m:e>
                                      </m:d>
                                      <m:r>
                                        <a:rPr lang="zh-TW" altLang="en-US">
                                          <a:latin typeface="Cambria Math"/>
                                        </a:rPr>
                                        <m:t>−</m:t>
                                      </m:r>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e>
                                  </m:d>
                                </m:num>
                                <m:den>
                                  <m:r>
                                    <m:rPr>
                                      <m:sty m:val="p"/>
                                    </m:rPr>
                                    <a:rPr lang="zh-TW" altLang="en-US">
                                      <a:latin typeface="Cambria Math"/>
                                    </a:rPr>
                                    <m:t>kT</m:t>
                                  </m:r>
                                </m:den>
                              </m:f>
                            </m:sup>
                          </m:sSup>
                          <m:r>
                            <a:rPr lang="zh-TW" altLang="en-US">
                              <a:latin typeface="Cambria Math"/>
                            </a:rPr>
                            <m:t>±1</m:t>
                          </m:r>
                        </m:den>
                      </m:f>
                      <m:r>
                        <a:rPr lang="zh-TW" altLang="en-US">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d>
                            </m:num>
                            <m:den>
                              <m:r>
                                <m:rPr>
                                  <m:sty m:val="p"/>
                                </m:rPr>
                                <a:rPr lang="zh-TW" altLang="en-US">
                                  <a:latin typeface="Cambria Math"/>
                                </a:rPr>
                                <m:t>kT</m:t>
                              </m:r>
                            </m:den>
                          </m:f>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a:latin typeface="Cambria Math"/>
                            </a:rPr>
                            <m:t>ⅇ</m:t>
                          </m:r>
                        </m:e>
                        <m:sup>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𝐾</m:t>
                                  </m:r>
                                </m:sub>
                              </m:sSub>
                            </m:num>
                            <m:den>
                              <m:r>
                                <m:rPr>
                                  <m:sty m:val="p"/>
                                </m:rPr>
                                <a:rPr lang="zh-TW" altLang="en-US">
                                  <a:latin typeface="Cambria Math"/>
                                </a:rPr>
                                <m:t>kT</m:t>
                              </m:r>
                            </m:den>
                          </m:f>
                        </m:sup>
                      </m:sSup>
                    </m:oMath>
                  </m:oMathPara>
                </a14:m>
                <a:endParaRPr lang="en-US" altLang="zh-TW" i="1" dirty="0" smtClean="0">
                  <a:latin typeface="Cambria Math"/>
                </a:endParaRPr>
              </a:p>
              <a:p>
                <a:endParaRPr lang="en-US" altLang="zh-TW" i="1" dirty="0" smtClean="0">
                  <a:latin typeface="Cambria Math"/>
                </a:endParaRPr>
              </a:p>
              <a:p>
                <a:r>
                  <a:rPr lang="en-US" altLang="zh-TW" dirty="0" smtClean="0">
                    <a:latin typeface="Cambria Math"/>
                  </a:rPr>
                  <a:t>Since for general situations, the kinetic energy is  </a:t>
                </a:r>
                <a14:m>
                  <m:oMath xmlns:m="http://schemas.openxmlformats.org/officeDocument/2006/math">
                    <m:sSub>
                      <m:sSubPr>
                        <m:ctrlPr>
                          <a:rPr lang="zh-TW" altLang="en-US" i="1">
                            <a:latin typeface="Cambria Math"/>
                          </a:rPr>
                        </m:ctrlPr>
                      </m:sSubPr>
                      <m:e>
                        <m:r>
                          <m:rPr>
                            <m:sty m:val="p"/>
                          </m:rPr>
                          <a:rPr lang="zh-TW" altLang="en-US" i="0">
                            <a:latin typeface="Cambria Math"/>
                          </a:rPr>
                          <m:t>ε</m:t>
                        </m:r>
                      </m:e>
                      <m:sub>
                        <m:r>
                          <m:rPr>
                            <m:sty m:val="p"/>
                          </m:rPr>
                          <a:rPr lang="zh-TW" altLang="en-US" i="0">
                            <a:latin typeface="Cambria Math"/>
                          </a:rPr>
                          <m:t>K</m:t>
                        </m:r>
                      </m:sub>
                    </m:sSub>
                    <m:r>
                      <a:rPr lang="zh-TW" altLang="en-US" i="0">
                        <a:latin typeface="Cambria Math"/>
                      </a:rPr>
                      <m:t>=</m:t>
                    </m:r>
                    <m:rad>
                      <m:radPr>
                        <m:degHide m:val="on"/>
                        <m:ctrlPr>
                          <a:rPr lang="zh-TW" altLang="en-US" i="1">
                            <a:latin typeface="Cambria Math"/>
                          </a:rPr>
                        </m:ctrlPr>
                      </m:radPr>
                      <m:deg/>
                      <m:e>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m:rPr>
                                        <m:sty m:val="p"/>
                                      </m:rPr>
                                      <a:rPr lang="zh-TW" altLang="en-US" i="0">
                                        <a:latin typeface="Cambria Math"/>
                                      </a:rPr>
                                      <m:t>m</m:t>
                                    </m:r>
                                  </m:e>
                                  <m:sub>
                                    <m:r>
                                      <a:rPr lang="zh-TW" altLang="en-US" i="0">
                                        <a:latin typeface="Cambria Math"/>
                                      </a:rPr>
                                      <m:t>0</m:t>
                                    </m:r>
                                  </m:sub>
                                </m:sSub>
                                <m:r>
                                  <a:rPr lang="zh-TW" altLang="en-US" i="0">
                                    <a:latin typeface="Cambria Math"/>
                                  </a:rPr>
                                  <m:t>⁢</m:t>
                                </m:r>
                                <m:sSup>
                                  <m:sSupPr>
                                    <m:ctrlPr>
                                      <a:rPr lang="zh-TW" altLang="en-US" i="1">
                                        <a:latin typeface="Cambria Math"/>
                                      </a:rPr>
                                    </m:ctrlPr>
                                  </m:sSupPr>
                                  <m:e>
                                    <m:r>
                                      <m:rPr>
                                        <m:sty m:val="p"/>
                                      </m:rPr>
                                      <a:rPr lang="zh-TW" altLang="en-US" i="0">
                                        <a:latin typeface="Cambria Math"/>
                                      </a:rPr>
                                      <m:t>c</m:t>
                                    </m:r>
                                  </m:e>
                                  <m:sup>
                                    <m:r>
                                      <a:rPr lang="zh-TW" altLang="en-US" i="0">
                                        <a:latin typeface="Cambria Math"/>
                                      </a:rPr>
                                      <m:t>2</m:t>
                                    </m:r>
                                  </m:sup>
                                </m:sSup>
                              </m:e>
                            </m:d>
                          </m:e>
                          <m:sup>
                            <m:r>
                              <a:rPr lang="zh-TW" altLang="en-US" i="0">
                                <a:latin typeface="Cambria Math"/>
                              </a:rPr>
                              <m:t>2</m:t>
                            </m:r>
                          </m:sup>
                        </m:sSup>
                        <m:r>
                          <a:rPr lang="zh-TW" altLang="en-US" i="0">
                            <a:latin typeface="Cambria Math"/>
                          </a:rPr>
                          <m:t>+</m:t>
                        </m:r>
                        <m:sSup>
                          <m:sSupPr>
                            <m:ctrlPr>
                              <a:rPr lang="zh-TW" altLang="en-US" i="1">
                                <a:latin typeface="Cambria Math"/>
                              </a:rPr>
                            </m:ctrlPr>
                          </m:sSupPr>
                          <m:e>
                            <m:d>
                              <m:dPr>
                                <m:ctrlPr>
                                  <a:rPr lang="zh-TW" altLang="en-US" i="1">
                                    <a:latin typeface="Cambria Math"/>
                                  </a:rPr>
                                </m:ctrlPr>
                              </m:dPr>
                              <m:e>
                                <m:r>
                                  <m:rPr>
                                    <m:sty m:val="p"/>
                                  </m:rPr>
                                  <a:rPr lang="zh-TW" altLang="en-US" i="0">
                                    <a:latin typeface="Cambria Math"/>
                                  </a:rPr>
                                  <m:t>pc</m:t>
                                </m:r>
                              </m:e>
                            </m:d>
                          </m:e>
                          <m:sup>
                            <m:r>
                              <a:rPr lang="zh-TW" altLang="en-US" i="0">
                                <a:latin typeface="Cambria Math"/>
                              </a:rPr>
                              <m:t>2</m:t>
                            </m:r>
                          </m:sup>
                        </m:sSup>
                      </m:e>
                    </m:rad>
                    <m:r>
                      <a:rPr lang="zh-TW" altLang="en-US" i="0">
                        <a:latin typeface="Cambria Math"/>
                      </a:rPr>
                      <m:t>−</m:t>
                    </m:r>
                    <m:sSub>
                      <m:sSubPr>
                        <m:ctrlPr>
                          <a:rPr lang="zh-TW" altLang="en-US" i="1">
                            <a:latin typeface="Cambria Math"/>
                          </a:rPr>
                        </m:ctrlPr>
                      </m:sSubPr>
                      <m:e>
                        <m:r>
                          <m:rPr>
                            <m:sty m:val="p"/>
                          </m:rPr>
                          <a:rPr lang="zh-TW" altLang="en-US" i="0">
                            <a:latin typeface="Cambria Math"/>
                          </a:rPr>
                          <m:t>m</m:t>
                        </m:r>
                      </m:e>
                      <m:sub>
                        <m:r>
                          <a:rPr lang="zh-TW" altLang="en-US" i="0">
                            <a:latin typeface="Cambria Math"/>
                          </a:rPr>
                          <m:t>0</m:t>
                        </m:r>
                      </m:sub>
                    </m:sSub>
                    <m:r>
                      <a:rPr lang="zh-TW" altLang="en-US" i="0">
                        <a:latin typeface="Cambria Math"/>
                      </a:rPr>
                      <m:t>⁢</m:t>
                    </m:r>
                    <m:sSup>
                      <m:sSupPr>
                        <m:ctrlPr>
                          <a:rPr lang="zh-TW" altLang="en-US" i="1">
                            <a:latin typeface="Cambria Math"/>
                          </a:rPr>
                        </m:ctrlPr>
                      </m:sSupPr>
                      <m:e>
                        <m:r>
                          <m:rPr>
                            <m:sty m:val="p"/>
                          </m:rPr>
                          <a:rPr lang="zh-TW" altLang="en-US" i="0">
                            <a:latin typeface="Cambria Math"/>
                          </a:rPr>
                          <m:t>c</m:t>
                        </m:r>
                      </m:e>
                      <m:sup>
                        <m:r>
                          <a:rPr lang="zh-TW" altLang="en-US" i="0">
                            <a:latin typeface="Cambria Math"/>
                          </a:rPr>
                          <m:t>2</m:t>
                        </m:r>
                      </m:sup>
                    </m:sSup>
                  </m:oMath>
                </a14:m>
                <a:endParaRPr lang="zh-TW" altLang="en-US" dirty="0"/>
              </a:p>
              <a:p>
                <a:r>
                  <a:rPr lang="en-US" altLang="zh-TW" dirty="0" smtClean="0">
                    <a:latin typeface="Cambria Math"/>
                  </a:rPr>
                  <a:t>This changes the distribution to </a:t>
                </a: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m:rPr>
                              <m:sty m:val="p"/>
                            </m:rPr>
                            <a:rPr lang="zh-TW" altLang="en-US">
                              <a:latin typeface="Cambria Math"/>
                            </a:rPr>
                            <m:t>dn</m:t>
                          </m:r>
                        </m:num>
                        <m:den>
                          <m:r>
                            <m:rPr>
                              <m:sty m:val="p"/>
                            </m:rPr>
                            <a:rPr lang="zh-TW" altLang="en-US">
                              <a:latin typeface="Cambria Math"/>
                            </a:rPr>
                            <m:t>dp</m:t>
                          </m:r>
                        </m:den>
                      </m:f>
                      <m:r>
                        <a:rPr lang="en-US" altLang="zh-TW" b="0" i="1" smtClean="0">
                          <a:latin typeface="Cambria Math"/>
                        </a:rPr>
                        <m:t>=</m:t>
                      </m:r>
                      <m:f>
                        <m:fPr>
                          <m:ctrlPr>
                            <a:rPr lang="zh-TW" altLang="en-US" i="1">
                              <a:latin typeface="Cambria Math"/>
                            </a:rPr>
                          </m:ctrlPr>
                        </m:fPr>
                        <m:num>
                          <m:r>
                            <a:rPr lang="zh-TW" altLang="en-US">
                              <a:latin typeface="Cambria Math"/>
                            </a:rPr>
                            <m:t>8⁢</m:t>
                          </m:r>
                          <m:r>
                            <a:rPr lang="zh-TW" altLang="en-US" i="1">
                              <a:latin typeface="Cambria Math"/>
                            </a:rPr>
                            <m:t>𝜋</m:t>
                          </m:r>
                        </m:num>
                        <m:den>
                          <m:sSup>
                            <m:sSupPr>
                              <m:ctrlPr>
                                <a:rPr lang="zh-TW" altLang="en-US" i="1">
                                  <a:latin typeface="Cambria Math"/>
                                </a:rPr>
                              </m:ctrlPr>
                            </m:sSupPr>
                            <m:e>
                              <m:r>
                                <a:rPr lang="zh-TW" altLang="en-US" i="1">
                                  <a:latin typeface="Cambria Math"/>
                                </a:rPr>
                                <m:t>h</m:t>
                              </m:r>
                            </m:e>
                            <m:sup>
                              <m:r>
                                <a:rPr lang="zh-TW" altLang="en-US">
                                  <a:latin typeface="Cambria Math"/>
                                </a:rPr>
                                <m:t>3</m:t>
                              </m:r>
                            </m:sup>
                          </m:sSup>
                        </m:den>
                      </m:f>
                      <m:r>
                        <a:rPr lang="zh-TW" altLang="en-US">
                          <a:latin typeface="Cambria Math"/>
                        </a:rPr>
                        <m:t>⁢</m:t>
                      </m:r>
                      <m:sSup>
                        <m:sSupPr>
                          <m:ctrlPr>
                            <a:rPr lang="zh-TW" altLang="en-US" i="1">
                              <a:latin typeface="Cambria Math"/>
                            </a:rPr>
                          </m:ctrlPr>
                        </m:sSupPr>
                        <m:e>
                          <m:r>
                            <a:rPr lang="zh-TW" altLang="en-US">
                              <a:latin typeface="Cambria Math"/>
                            </a:rPr>
                            <m:t>ⅇ</m:t>
                          </m:r>
                        </m:e>
                        <m:sup>
                          <m:f>
                            <m:fPr>
                              <m:type m:val="lin"/>
                              <m:ctrlPr>
                                <a:rPr lang="zh-TW" altLang="en-US" i="1">
                                  <a:latin typeface="Cambria Math"/>
                                </a:rPr>
                              </m:ctrlPr>
                            </m:fPr>
                            <m:num>
                              <m:d>
                                <m:dPr>
                                  <m:ctrlPr>
                                    <a:rPr lang="zh-TW" altLang="en-US" i="1">
                                      <a:latin typeface="Cambria Math"/>
                                    </a:rPr>
                                  </m:ctrlPr>
                                </m:dPr>
                                <m:e>
                                  <m:sSub>
                                    <m:sSubPr>
                                      <m:ctrlPr>
                                        <a:rPr lang="zh-TW" altLang="en-US" i="1">
                                          <a:latin typeface="Cambria Math"/>
                                        </a:rPr>
                                      </m:ctrlPr>
                                    </m:sSubPr>
                                    <m:e>
                                      <m:r>
                                        <a:rPr lang="zh-TW" altLang="en-US" i="1">
                                          <a:latin typeface="Cambria Math"/>
                                        </a:rPr>
                                        <m:t>𝜇</m:t>
                                      </m:r>
                                    </m:e>
                                    <m:sub>
                                      <m:r>
                                        <m:rPr>
                                          <m:sty m:val="p"/>
                                        </m:rPr>
                                        <a:rPr lang="zh-TW" altLang="en-US">
                                          <a:latin typeface="Cambria Math"/>
                                        </a:rPr>
                                        <m:t>chem</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d>
                            </m:num>
                            <m:den>
                              <m:r>
                                <m:rPr>
                                  <m:sty m:val="p"/>
                                </m:rPr>
                                <a:rPr lang="zh-TW" altLang="en-US">
                                  <a:latin typeface="Cambria Math"/>
                                </a:rPr>
                                <m:t>kT</m:t>
                              </m:r>
                            </m:den>
                          </m:f>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a:latin typeface="Cambria Math"/>
                            </a:rPr>
                            <m:t>ⅇ</m:t>
                          </m:r>
                        </m:e>
                        <m:sup>
                          <m:r>
                            <a:rPr lang="zh-TW" altLang="en-US">
                              <a:latin typeface="Cambria Math"/>
                            </a:rPr>
                            <m:t>−</m:t>
                          </m:r>
                          <m:r>
                            <a:rPr lang="zh-TW" altLang="en-US" b="0" i="1" smtClean="0">
                              <a:latin typeface="Cambria Math"/>
                            </a:rPr>
                            <m:t> </m:t>
                          </m:r>
                          <m:f>
                            <m:fPr>
                              <m:ctrlPr>
                                <a:rPr lang="zh-TW" altLang="en-US" i="1">
                                  <a:latin typeface="Cambria Math"/>
                                </a:rPr>
                              </m:ctrlPr>
                            </m:fPr>
                            <m:num>
                              <m:rad>
                                <m:radPr>
                                  <m:degHide m:val="on"/>
                                  <m:ctrlPr>
                                    <a:rPr lang="zh-TW" altLang="en-US" i="1" smtClean="0">
                                      <a:latin typeface="Cambria Math"/>
                                    </a:rPr>
                                  </m:ctrlPr>
                                </m:radPr>
                                <m:deg/>
                                <m:e>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d>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r>
                                            <m:rPr>
                                              <m:sty m:val="p"/>
                                            </m:rPr>
                                            <a:rPr lang="zh-TW" altLang="en-US">
                                              <a:latin typeface="Cambria Math"/>
                                            </a:rPr>
                                            <m:t>pc</m:t>
                                          </m:r>
                                        </m:e>
                                      </m:d>
                                    </m:e>
                                    <m:sup>
                                      <m:r>
                                        <a:rPr lang="zh-TW" altLang="en-US">
                                          <a:latin typeface="Cambria Math"/>
                                        </a:rPr>
                                        <m:t>2</m:t>
                                      </m:r>
                                    </m:sup>
                                  </m:sSup>
                                </m:e>
                              </m:rad>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num>
                            <m:den>
                              <m:r>
                                <a:rPr lang="zh-TW" altLang="en-US">
                                  <a:latin typeface="Cambria Math"/>
                                </a:rPr>
                                <m:t>⁢</m:t>
                              </m:r>
                              <m:r>
                                <m:rPr>
                                  <m:sty m:val="p"/>
                                </m:rPr>
                                <a:rPr lang="zh-TW" altLang="en-US">
                                  <a:latin typeface="Cambria Math"/>
                                </a:rPr>
                                <m:t>kT</m:t>
                              </m:r>
                            </m:den>
                          </m:f>
                        </m:sup>
                      </m:sSup>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490824" y="1232671"/>
                <a:ext cx="8120763" cy="2220288"/>
              </a:xfrm>
              <a:prstGeom prst="rect">
                <a:avLst/>
              </a:prstGeom>
              <a:blipFill rotWithShape="1">
                <a:blip r:embed="rId2"/>
                <a:stretch>
                  <a:fillRect l="-676"/>
                </a:stretch>
              </a:blipFill>
            </p:spPr>
            <p:txBody>
              <a:bodyPr/>
              <a:lstStyle/>
              <a:p>
                <a:r>
                  <a:rPr lang="zh-TW" altLang="en-US">
                    <a:noFill/>
                  </a:rPr>
                  <a:t> </a:t>
                </a:r>
              </a:p>
            </p:txBody>
          </p:sp>
        </mc:Fallback>
      </mc:AlternateContent>
      <p:grpSp>
        <p:nvGrpSpPr>
          <p:cNvPr id="13" name="Group 12"/>
          <p:cNvGrpSpPr/>
          <p:nvPr/>
        </p:nvGrpSpPr>
        <p:grpSpPr>
          <a:xfrm>
            <a:off x="348357" y="3488705"/>
            <a:ext cx="4405746" cy="3233543"/>
            <a:chOff x="332509" y="3452959"/>
            <a:chExt cx="4405746" cy="3233543"/>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3452959"/>
              <a:ext cx="4405746" cy="323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Rectangle 10"/>
                <p:cNvSpPr/>
                <p:nvPr/>
              </p:nvSpPr>
              <p:spPr>
                <a:xfrm>
                  <a:off x="882633" y="3793515"/>
                  <a:ext cx="1668597" cy="5732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𝑝</m:t>
                            </m:r>
                          </m:e>
                          <m:sup>
                            <m:r>
                              <a:rPr lang="zh-TW" altLang="en-US">
                                <a:latin typeface="Cambria Math"/>
                              </a:rPr>
                              <m:t>2</m:t>
                            </m:r>
                          </m:sup>
                        </m:sSup>
                        <m:sSup>
                          <m:sSupPr>
                            <m:ctrlPr>
                              <a:rPr lang="zh-TW" altLang="en-US" i="1">
                                <a:latin typeface="Cambria Math"/>
                              </a:rPr>
                            </m:ctrlPr>
                          </m:sSupPr>
                          <m:e>
                            <m:r>
                              <a:rPr lang="zh-TW" altLang="en-US">
                                <a:latin typeface="Cambria Math"/>
                              </a:rPr>
                              <m:t>ⅇ</m:t>
                            </m:r>
                          </m:e>
                          <m:sup>
                            <m:r>
                              <a:rPr lang="zh-TW" altLang="en-US">
                                <a:latin typeface="Cambria Math"/>
                              </a:rPr>
                              <m:t>−</m:t>
                            </m:r>
                            <m:f>
                              <m:fPr>
                                <m:ctrlPr>
                                  <a:rPr lang="zh-TW" altLang="en-US" i="1">
                                    <a:latin typeface="Cambria Math"/>
                                  </a:rPr>
                                </m:ctrlPr>
                              </m:fPr>
                              <m:num>
                                <m:rad>
                                  <m:radPr>
                                    <m:degHide m:val="on"/>
                                    <m:ctrlPr>
                                      <a:rPr lang="zh-TW" altLang="en-US" i="1">
                                        <a:latin typeface="Cambria Math"/>
                                      </a:rPr>
                                    </m:ctrlPr>
                                  </m:radPr>
                                  <m:deg/>
                                  <m:e>
                                    <m:sSup>
                                      <m:sSupPr>
                                        <m:ctrlPr>
                                          <a:rPr lang="zh-TW" altLang="en-US" i="1">
                                            <a:latin typeface="Cambria Math"/>
                                          </a:rPr>
                                        </m:ctrlPr>
                                      </m:sSupPr>
                                      <m:e>
                                        <m:r>
                                          <a:rPr lang="zh-TW" altLang="en-US" i="1">
                                            <a:latin typeface="Cambria Math"/>
                                          </a:rPr>
                                          <m:t>𝑚</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𝑝</m:t>
                                        </m:r>
                                      </m:e>
                                      <m:sup>
                                        <m:r>
                                          <a:rPr lang="zh-TW" altLang="en-US">
                                            <a:latin typeface="Cambria Math"/>
                                          </a:rPr>
                                          <m:t>2</m:t>
                                        </m:r>
                                      </m:sup>
                                    </m:sSup>
                                  </m:e>
                                </m:rad>
                                <m:r>
                                  <a:rPr lang="zh-TW" altLang="en-US">
                                    <a:latin typeface="Cambria Math"/>
                                  </a:rPr>
                                  <m:t>−</m:t>
                                </m:r>
                                <m:r>
                                  <a:rPr lang="zh-TW" altLang="en-US" i="1">
                                    <a:latin typeface="Cambria Math"/>
                                  </a:rPr>
                                  <m:t>𝑚</m:t>
                                </m:r>
                              </m:num>
                              <m:den>
                                <m:r>
                                  <a:rPr lang="zh-TW" altLang="en-US" i="1">
                                    <a:latin typeface="Cambria Math"/>
                                  </a:rPr>
                                  <m:t>𝑇</m:t>
                                </m:r>
                              </m:den>
                            </m:f>
                          </m:sup>
                        </m:sSup>
                      </m:oMath>
                    </m:oMathPara>
                  </a14:m>
                  <a:endParaRPr lang="zh-TW" alt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82633" y="3793515"/>
                  <a:ext cx="1668597" cy="573298"/>
                </a:xfrm>
                <a:prstGeom prst="rect">
                  <a:avLst/>
                </a:prstGeom>
                <a:blipFill rotWithShape="1">
                  <a:blip r:embed="rId4"/>
                  <a:stretch>
                    <a:fillRect/>
                  </a:stretch>
                </a:blipFill>
              </p:spPr>
              <p:txBody>
                <a:bodyPr/>
                <a:lstStyle/>
                <a:p>
                  <a:r>
                    <a:rPr lang="zh-TW" altLang="en-US">
                      <a:noFill/>
                    </a:rPr>
                    <a:t> </a:t>
                  </a:r>
                </a:p>
              </p:txBody>
            </p:sp>
          </mc:Fallback>
        </mc:AlternateContent>
        <p:sp>
          <p:nvSpPr>
            <p:cNvPr id="12" name="TextBox 11"/>
            <p:cNvSpPr txBox="1"/>
            <p:nvPr/>
          </p:nvSpPr>
          <p:spPr>
            <a:xfrm>
              <a:off x="3226301" y="3710832"/>
              <a:ext cx="93006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m=100</a:t>
              </a:r>
              <a:endParaRPr lang="zh-TW" altLang="en-US" dirty="0" smtClean="0">
                <a:latin typeface="Cambria Math" pitchFamily="18" charset="0"/>
                <a:ea typeface="Cambria Math" pitchFamily="18" charset="0"/>
              </a:endParaRPr>
            </a:p>
          </p:txBody>
        </p:sp>
        <p:sp>
          <p:nvSpPr>
            <p:cNvPr id="15" name="TextBox 14"/>
            <p:cNvSpPr txBox="1"/>
            <p:nvPr/>
          </p:nvSpPr>
          <p:spPr>
            <a:xfrm>
              <a:off x="2687783" y="4736145"/>
              <a:ext cx="67839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m=1</a:t>
              </a:r>
              <a:endParaRPr lang="zh-TW" altLang="en-US" dirty="0" smtClean="0">
                <a:latin typeface="Cambria Math" pitchFamily="18" charset="0"/>
                <a:ea typeface="Cambria Math" pitchFamily="18" charset="0"/>
              </a:endParaRPr>
            </a:p>
          </p:txBody>
        </p:sp>
        <p:sp>
          <p:nvSpPr>
            <p:cNvPr id="16" name="TextBox 15"/>
            <p:cNvSpPr txBox="1"/>
            <p:nvPr/>
          </p:nvSpPr>
          <p:spPr>
            <a:xfrm>
              <a:off x="1716931" y="5276472"/>
              <a:ext cx="123944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m=0.0001</a:t>
              </a:r>
              <a:endParaRPr lang="zh-TW" altLang="en-US" dirty="0" smtClean="0">
                <a:latin typeface="Cambria Math" pitchFamily="18" charset="0"/>
                <a:ea typeface="Cambria Math" pitchFamily="18" charset="0"/>
              </a:endParaRPr>
            </a:p>
          </p:txBody>
        </p:sp>
      </p:grpSp>
      <p:sp>
        <p:nvSpPr>
          <p:cNvPr id="14" name="TextBox 13"/>
          <p:cNvSpPr txBox="1"/>
          <p:nvPr/>
        </p:nvSpPr>
        <p:spPr>
          <a:xfrm>
            <a:off x="5302136" y="4115910"/>
            <a:ext cx="2359428"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Classical </a:t>
            </a:r>
            <a:r>
              <a:rPr lang="en-US" altLang="zh-TW" dirty="0" err="1" smtClean="0">
                <a:latin typeface="Cambria Math" pitchFamily="18" charset="0"/>
                <a:ea typeface="Cambria Math" pitchFamily="18" charset="0"/>
              </a:rPr>
              <a:t>Maxwellian</a:t>
            </a:r>
            <a:endParaRPr lang="zh-TW" altLang="en-US" dirty="0" smtClean="0">
              <a:latin typeface="Cambria Math" pitchFamily="18" charset="0"/>
              <a:ea typeface="Cambria Math" pitchFamily="18" charset="0"/>
            </a:endParaRPr>
          </a:p>
        </p:txBody>
      </p:sp>
      <p:cxnSp>
        <p:nvCxnSpPr>
          <p:cNvPr id="18" name="Straight Arrow Connector 17"/>
          <p:cNvCxnSpPr>
            <a:stCxn id="14" idx="1"/>
          </p:cNvCxnSpPr>
          <p:nvPr/>
        </p:nvCxnSpPr>
        <p:spPr>
          <a:xfrm flipH="1">
            <a:off x="4172212" y="4300576"/>
            <a:ext cx="1129924" cy="2852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37174" y="5322442"/>
            <a:ext cx="235942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Shape of cut-off is affected by the mass</a:t>
            </a:r>
            <a:endParaRPr lang="zh-TW" altLang="en-US" dirty="0" smtClean="0">
              <a:latin typeface="Cambria Math" pitchFamily="18" charset="0"/>
              <a:ea typeface="Cambria Math" pitchFamily="18" charset="0"/>
            </a:endParaRPr>
          </a:p>
        </p:txBody>
      </p:sp>
      <p:cxnSp>
        <p:nvCxnSpPr>
          <p:cNvPr id="20" name="Straight Arrow Connector 19"/>
          <p:cNvCxnSpPr/>
          <p:nvPr/>
        </p:nvCxnSpPr>
        <p:spPr>
          <a:xfrm flipH="1">
            <a:off x="3574473" y="5645607"/>
            <a:ext cx="1162701" cy="214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1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6563</TotalTime>
  <Words>7860</Words>
  <Application>Microsoft Office PowerPoint</Application>
  <PresentationFormat>On-screen Show (4:3)</PresentationFormat>
  <Paragraphs>432</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Black Hole Astrophysics Chapters 9.3</vt:lpstr>
      <vt:lpstr>PowerPoint Presentation</vt:lpstr>
      <vt:lpstr>Introduction</vt:lpstr>
      <vt:lpstr>Composition of gases</vt:lpstr>
      <vt:lpstr>The general distribution function for Thermal gases (9.3.1)</vt:lpstr>
      <vt:lpstr>Determining Energy and Momentum from the distribution function</vt:lpstr>
      <vt:lpstr>Non-Relativistic Ideal Gas: Tenuous, Warm Fermions (Ch9.3.1.1)</vt:lpstr>
      <vt:lpstr>Pressure for different non-relativistic ideal gas compositions</vt:lpstr>
      <vt:lpstr>Relativistic Ideal Gas: Tenuous, Hot Fermions (Ch9.3.1.2)</vt:lpstr>
      <vt:lpstr>The highly relativistic case</vt:lpstr>
      <vt:lpstr>Photon Gas: Hot Bosons (Ch 9.3.1.3)</vt:lpstr>
      <vt:lpstr>Energy and Pressure for a Photon gas</vt:lpstr>
      <vt:lpstr>Denerate Gas: Dense Fermions (Ch9.3.1.4)</vt:lpstr>
      <vt:lpstr>How to define “degenerate”?</vt:lpstr>
      <vt:lpstr>Pressure and Energy</vt:lpstr>
      <vt:lpstr>Some handy numbers</vt:lpstr>
      <vt:lpstr>PowerPoint Presentation</vt:lpstr>
      <vt:lpstr>PowerPoint Presentation</vt:lpstr>
      <vt:lpstr>Nonthermal gases (Ch 9.3.2)</vt:lpstr>
      <vt:lpstr>Power law spectra</vt:lpstr>
      <vt:lpstr>Energy and Pressure for non-thermal particles</vt:lpstr>
      <vt:lpstr>PowerPoint Presentation</vt:lpstr>
      <vt:lpstr>PowerPoint Presentation</vt:lpstr>
      <vt:lpstr>Recall From last week</vt:lpstr>
      <vt:lpstr>A simple kinetic picture</vt:lpstr>
      <vt:lpstr>Thermal Conductivity</vt:lpstr>
      <vt:lpstr>Determining the mean free path</vt:lpstr>
      <vt:lpstr>Determining the mean free path</vt:lpstr>
      <vt:lpstr>Putting it all together</vt:lpstr>
      <vt:lpstr>How important is it?</vt:lpstr>
      <vt:lpstr>PowerPoint Presentation</vt:lpstr>
      <vt:lpstr>PowerPoint Presentation</vt:lpstr>
      <vt:lpstr>Recall From last week</vt:lpstr>
      <vt:lpstr>A simple kinetic picture</vt:lpstr>
      <vt:lpstr>The coefficients of viscosity</vt:lpstr>
      <vt:lpstr>How important is it?</vt:lpstr>
      <vt:lpstr>PowerPoint Presentation</vt:lpstr>
      <vt:lpstr>PowerPoint Presentation</vt:lpstr>
      <vt:lpstr>PowerPoint Presentation</vt:lpstr>
      <vt:lpstr>PowerPoint Presentation</vt:lpstr>
      <vt:lpstr>PowerPoint Presentation</vt:lpstr>
      <vt:lpstr>Conduction by radiation</vt:lpstr>
      <vt:lpstr>Frequency dependent Opacity</vt:lpstr>
      <vt:lpstr>PowerPoint Presentation</vt:lpstr>
      <vt:lpstr>General considerations</vt:lpstr>
      <vt:lpstr>The Klein-Nishina Cross-Section</vt:lpstr>
      <vt:lpstr>PowerPoint Presentation</vt:lpstr>
      <vt:lpstr>Free-Free Absorption –  an Introduction</vt:lpstr>
      <vt:lpstr>Bound-Free Absorption –  an Introduction</vt:lpstr>
      <vt:lpstr>The opacities</vt:lpstr>
      <vt:lpstr>Total Opacity</vt:lpstr>
      <vt:lpstr>Radiative Heat Transport v.s. Thermal Conduction (Ch9.3.7)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67</cp:revision>
  <dcterms:created xsi:type="dcterms:W3CDTF">2006-08-16T00:00:00Z</dcterms:created>
  <dcterms:modified xsi:type="dcterms:W3CDTF">2013-12-02T05:25:03Z</dcterms:modified>
</cp:coreProperties>
</file>